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1" r:id="rId3"/>
  </p:sldMasterIdLst>
  <p:notesMasterIdLst>
    <p:notesMasterId r:id="rId5"/>
  </p:notesMasterIdLst>
  <p:sldIdLst>
    <p:sldId id="293" r:id="rId4"/>
    <p:sldId id="297" r:id="rId6"/>
    <p:sldId id="290" r:id="rId7"/>
    <p:sldId id="304" r:id="rId8"/>
    <p:sldId id="305" r:id="rId9"/>
    <p:sldId id="291" r:id="rId10"/>
    <p:sldId id="306" r:id="rId11"/>
    <p:sldId id="307" r:id="rId12"/>
    <p:sldId id="292" r:id="rId13"/>
    <p:sldId id="268" r:id="rId14"/>
    <p:sldId id="269" r:id="rId15"/>
    <p:sldId id="276" r:id="rId16"/>
    <p:sldId id="277" r:id="rId17"/>
    <p:sldId id="278" r:id="rId18"/>
    <p:sldId id="289" r:id="rId19"/>
    <p:sldId id="279" r:id="rId20"/>
    <p:sldId id="308" r:id="rId21"/>
    <p:sldId id="280" r:id="rId22"/>
    <p:sldId id="281" r:id="rId23"/>
    <p:sldId id="282" r:id="rId24"/>
    <p:sldId id="284" r:id="rId25"/>
    <p:sldId id="271" r:id="rId26"/>
    <p:sldId id="272" r:id="rId27"/>
  </p:sldIdLst>
  <p:sldSz cx="12192000" cy="6858000"/>
  <p:notesSz cx="6858000" cy="12192000"/>
  <p:embeddedFontLst>
    <p:embeddedFont>
      <p:font typeface="华文琥珀" panose="02010800040101010101" charset="-122"/>
      <p:regular r:id="rId31"/>
    </p:embeddedFont>
    <p:embeddedFont>
      <p:font typeface="MiSans" pitchFamily="34" charset="-120"/>
      <p:regular r:id="rId32"/>
    </p:embeddedFont>
    <p:embeddedFont>
      <p:font typeface="MiSans" pitchFamily="34" charset="-122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" panose="020F0502020204030204" pitchFamily="34" charset="-122"/>
      <p:regular r:id="rId38"/>
    </p:embeddedFont>
    <p:embeddedFont>
      <p:font typeface="Calibri" panose="020F0502020204030204" pitchFamily="34" charset="-120"/>
      <p:regular r:id="rId39"/>
    </p:embeddedFont>
    <p:embeddedFont>
      <p:font typeface="Arial Black" panose="020B0A04020102020204" charset="0"/>
      <p:bold r:id="rId40"/>
    </p:embeddedFont>
    <p:embeddedFont>
      <p:font typeface="幼圆" panose="02010509060101010101" charset="-122"/>
      <p:regular r:id="rId41"/>
    </p:embeddedFont>
    <p:embeddedFont>
      <p:font typeface="等线" panose="02010600030101010101" charset="-122"/>
      <p:regular r:id="rId42"/>
    </p:embeddedFont>
    <p:embeddedFont>
      <p:font typeface="Arial Rounded MT Bold" panose="020F0704030504030204" charset="0"/>
      <p:regular r:id="rId4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7C34"/>
    <a:srgbClr val="6C8CCE"/>
    <a:srgbClr val="92AB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3" Type="http://schemas.openxmlformats.org/officeDocument/2006/relationships/font" Target="fonts/font13.fntdata"/><Relationship Id="rId42" Type="http://schemas.openxmlformats.org/officeDocument/2006/relationships/font" Target="fonts/font12.fntdata"/><Relationship Id="rId41" Type="http://schemas.openxmlformats.org/officeDocument/2006/relationships/font" Target="fonts/font11.fntdata"/><Relationship Id="rId40" Type="http://schemas.openxmlformats.org/officeDocument/2006/relationships/font" Target="fonts/font10.fntdata"/><Relationship Id="rId4" Type="http://schemas.openxmlformats.org/officeDocument/2006/relationships/slide" Target="slides/slide1.xml"/><Relationship Id="rId39" Type="http://schemas.openxmlformats.org/officeDocument/2006/relationships/font" Target="fonts/font9.fntdata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image" Target="../media/image37.png"/><Relationship Id="rId7" Type="http://schemas.openxmlformats.org/officeDocument/2006/relationships/tags" Target="../tags/tag24.xml"/><Relationship Id="rId6" Type="http://schemas.openxmlformats.org/officeDocument/2006/relationships/image" Target="../media/image5.png"/><Relationship Id="rId5" Type="http://schemas.openxmlformats.org/officeDocument/2006/relationships/tags" Target="../tags/tag23.xml"/><Relationship Id="rId4" Type="http://schemas.openxmlformats.org/officeDocument/2006/relationships/image" Target="../media/image4.png"/><Relationship Id="rId3" Type="http://schemas.openxmlformats.org/officeDocument/2006/relationships/tags" Target="../tags/tag22.xml"/><Relationship Id="rId2" Type="http://schemas.openxmlformats.org/officeDocument/2006/relationships/image" Target="../media/image36.png"/><Relationship Id="rId16" Type="http://schemas.openxmlformats.org/officeDocument/2006/relationships/notesSlide" Target="../notesSlides/notesSlide10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1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1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1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1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13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image" Target="../media/image19.png"/><Relationship Id="rId10" Type="http://schemas.openxmlformats.org/officeDocument/2006/relationships/notesSlide" Target="../notesSlides/notesSlide18.xml"/><Relationship Id="rId1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13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notesSlide" Target="../notesSlides/notesSlide19.xml"/><Relationship Id="rId15" Type="http://schemas.openxmlformats.org/officeDocument/2006/relationships/slideLayout" Target="../slideLayouts/slideLayout3.xml"/><Relationship Id="rId14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tags" Target="../tags/tag2.xml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5.xml"/><Relationship Id="rId2" Type="http://schemas.openxmlformats.org/officeDocument/2006/relationships/tags" Target="../tags/tag1.xml"/><Relationship Id="rId19" Type="http://schemas.openxmlformats.org/officeDocument/2006/relationships/tags" Target="../tags/tag14.xml"/><Relationship Id="rId18" Type="http://schemas.openxmlformats.org/officeDocument/2006/relationships/tags" Target="../tags/tag13.xml"/><Relationship Id="rId17" Type="http://schemas.openxmlformats.org/officeDocument/2006/relationships/tags" Target="../tags/tag12.xml"/><Relationship Id="rId16" Type="http://schemas.openxmlformats.org/officeDocument/2006/relationships/tags" Target="../tags/tag11.xml"/><Relationship Id="rId15" Type="http://schemas.openxmlformats.org/officeDocument/2006/relationships/tags" Target="../tags/tag10.xml"/><Relationship Id="rId14" Type="http://schemas.openxmlformats.org/officeDocument/2006/relationships/tags" Target="../tags/tag9.xml"/><Relationship Id="rId13" Type="http://schemas.openxmlformats.org/officeDocument/2006/relationships/tags" Target="../tags/tag8.xml"/><Relationship Id="rId12" Type="http://schemas.openxmlformats.org/officeDocument/2006/relationships/tags" Target="../tags/tag7.xml"/><Relationship Id="rId11" Type="http://schemas.openxmlformats.org/officeDocument/2006/relationships/tags" Target="../tags/tag6.xml"/><Relationship Id="rId10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9.png"/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3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9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8.png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6" Type="http://schemas.openxmlformats.org/officeDocument/2006/relationships/image" Target="../media/image14.png"/><Relationship Id="rId5" Type="http://schemas.openxmlformats.org/officeDocument/2006/relationships/image" Target="../media/image24.png"/><Relationship Id="rId4" Type="http://schemas.openxmlformats.org/officeDocument/2006/relationships/image" Target="../media/image15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0.png"/><Relationship Id="rId7" Type="http://schemas.openxmlformats.org/officeDocument/2006/relationships/image" Target="../media/image24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image" Target="../media/image19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6:00-d2sh0a61bb2p4onbopm0.png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 rot="10800000">
            <a:off x="4756785" y="3515995"/>
            <a:ext cx="7459345" cy="54330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20320" y="0"/>
            <a:ext cx="12212320" cy="6859905"/>
          </a:xfrm>
          <a:prstGeom prst="rect">
            <a:avLst/>
          </a:prstGeom>
          <a:solidFill>
            <a:srgbClr val="FADBDF">
              <a:alpha val="38039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-20320" y="0"/>
            <a:ext cx="12212320" cy="68599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4-12:06:00-d2sh0a61bb2p4onbopm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955" y="659130"/>
            <a:ext cx="2584450" cy="199517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4-12:06:00-d2sh0a61bb2p4onbop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030" y="659130"/>
            <a:ext cx="3029585" cy="309499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4-12:06:05-d2sh0be1bb2p4onbops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25" y="1483995"/>
            <a:ext cx="1391920" cy="1445260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4-12:06:00-d2sh0a61bb2p4onbopm0.png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-20320" y="-2087245"/>
            <a:ext cx="7459345" cy="5433060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09-04-12:06:00-d2sh0a61bb2p4onbopn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80000" flipH="1">
            <a:off x="3299460" y="518160"/>
            <a:ext cx="2296160" cy="1938655"/>
          </a:xfrm>
          <a:prstGeom prst="rect">
            <a:avLst/>
          </a:prstGeom>
        </p:spPr>
      </p:pic>
      <p:pic>
        <p:nvPicPr>
          <p:cNvPr id="10" name="Image 6" descr="https://kimi-img.moonshot.cn/pub/slides/slides_tmpl/image/25-09-04-12:06:01-d2sh0ae1bb2p4onbopp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60000">
            <a:off x="796290" y="259715"/>
            <a:ext cx="3466465" cy="2668270"/>
          </a:xfrm>
          <a:prstGeom prst="rect">
            <a:avLst/>
          </a:prstGeom>
        </p:spPr>
      </p:pic>
      <p:pic>
        <p:nvPicPr>
          <p:cNvPr id="11" name="Image 7" descr="https://kimi-img.moonshot.cn/pub/slides/slides_tmpl/image/25-09-04-12:06:01-d2sh0ae1bb2p4onbop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925" y="1971040"/>
            <a:ext cx="2355850" cy="2879725"/>
          </a:xfrm>
          <a:prstGeom prst="rect">
            <a:avLst/>
          </a:prstGeom>
        </p:spPr>
      </p:pic>
      <p:sp>
        <p:nvSpPr>
          <p:cNvPr id="12" name="Shape 2"/>
          <p:cNvSpPr/>
          <p:nvPr/>
        </p:nvSpPr>
        <p:spPr>
          <a:xfrm>
            <a:off x="1951990" y="2120900"/>
            <a:ext cx="8288020" cy="3094355"/>
          </a:xfrm>
          <a:prstGeom prst="roundRect">
            <a:avLst/>
          </a:prstGeom>
          <a:gradFill flip="none" rotWithShape="1">
            <a:gsLst>
              <a:gs pos="0">
                <a:srgbClr val="FFE6E8"/>
              </a:gs>
              <a:gs pos="100000">
                <a:srgbClr val="FFF5D1"/>
              </a:gs>
            </a:gsLst>
            <a:lin ang="2700000" scaled="1"/>
          </a:gradFill>
          <a:effectLst>
            <a:outerShdw blurRad="317500" dist="50792" dir="2700000" algn="bl" rotWithShape="0">
              <a:srgbClr val="851321">
                <a:alpha val="32157"/>
              </a:srgbClr>
            </a:outerShdw>
          </a:effectLst>
        </p:spPr>
      </p:sp>
      <p:sp>
        <p:nvSpPr>
          <p:cNvPr id="13" name="Text 3"/>
          <p:cNvSpPr/>
          <p:nvPr/>
        </p:nvSpPr>
        <p:spPr>
          <a:xfrm>
            <a:off x="1951990" y="2120900"/>
            <a:ext cx="8288020" cy="30943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>
            <a:off x="2558415" y="2568575"/>
            <a:ext cx="7075805" cy="17119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6C8CCE"/>
                </a:solidFill>
                <a:latin typeface="华文琥珀" panose="02010800040101010101" charset="-122"/>
                <a:ea typeface="华文琥珀" panose="02010800040101010101" charset="-122"/>
                <a:cs typeface="MiSans" pitchFamily="34" charset="-120"/>
                <a:sym typeface="MiSans" pitchFamily="34" charset="-122"/>
              </a:rPr>
              <a:t>你的专属戏剧生活入口</a:t>
            </a:r>
            <a:endParaRPr lang="en-US" sz="5400" b="1" dirty="0">
              <a:solidFill>
                <a:srgbClr val="6C8CCE"/>
              </a:solidFill>
              <a:latin typeface="华文琥珀" panose="02010800040101010101" charset="-122"/>
              <a:ea typeface="华文琥珀" panose="02010800040101010101" charset="-122"/>
              <a:cs typeface="MiSans" pitchFamily="34" charset="-120"/>
              <a:sym typeface="MiSans" pitchFamily="34" charset="-122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6C8CCE"/>
                </a:solidFill>
                <a:latin typeface="华文琥珀" panose="02010800040101010101" charset="-122"/>
                <a:ea typeface="华文琥珀" panose="02010800040101010101" charset="-122"/>
                <a:cs typeface="MiSans" pitchFamily="34" charset="-120"/>
              </a:rPr>
              <a:t>Drama In</a:t>
            </a:r>
            <a:endParaRPr lang="en-US" sz="5400" b="1" dirty="0">
              <a:solidFill>
                <a:srgbClr val="6C8CCE"/>
              </a:solidFill>
              <a:latin typeface="华文琥珀" panose="02010800040101010101" charset="-122"/>
              <a:ea typeface="华文琥珀" panose="02010800040101010101" charset="-122"/>
              <a:cs typeface="MiSans" pitchFamily="34" charset="-12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altLang="en-US" sz="5400" b="1" dirty="0">
              <a:solidFill>
                <a:srgbClr val="6C8CCE"/>
              </a:solidFill>
              <a:latin typeface="华文琥珀" panose="02010800040101010101" charset="-122"/>
              <a:ea typeface="华文琥珀" panose="02010800040101010101" charset="-122"/>
              <a:cs typeface="MiSans" pitchFamily="34" charset="-120"/>
            </a:endParaRPr>
          </a:p>
        </p:txBody>
      </p:sp>
      <p:sp>
        <p:nvSpPr>
          <p:cNvPr id="15" name="Shape 5"/>
          <p:cNvSpPr/>
          <p:nvPr/>
        </p:nvSpPr>
        <p:spPr>
          <a:xfrm>
            <a:off x="6683535" y="4365625"/>
            <a:ext cx="2777965" cy="271780"/>
          </a:xfrm>
          <a:prstGeom prst="roundRect">
            <a:avLst>
              <a:gd name="adj" fmla="val 50000"/>
            </a:avLst>
          </a:prstGeom>
          <a:solidFill>
            <a:srgbClr val="ACA4E8"/>
          </a:solidFill>
        </p:spPr>
      </p:sp>
      <p:sp>
        <p:nvSpPr>
          <p:cNvPr id="16" name="Text 6"/>
          <p:cNvSpPr/>
          <p:nvPr/>
        </p:nvSpPr>
        <p:spPr>
          <a:xfrm>
            <a:off x="6683535" y="4365625"/>
            <a:ext cx="2777965" cy="271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7"/>
          <p:cNvSpPr/>
          <p:nvPr/>
        </p:nvSpPr>
        <p:spPr>
          <a:xfrm>
            <a:off x="6680200" y="4316730"/>
            <a:ext cx="2777965" cy="33274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2"/>
                <a:sym typeface="MiSans" pitchFamily="34" charset="-122"/>
              </a:rPr>
              <a:t>汇报时间：2025/10/22</a:t>
            </a:r>
            <a:endParaRPr lang="en-US" sz="1600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18" name="Shape 8"/>
          <p:cNvSpPr/>
          <p:nvPr/>
        </p:nvSpPr>
        <p:spPr>
          <a:xfrm>
            <a:off x="2731135" y="4364990"/>
            <a:ext cx="2644775" cy="271780"/>
          </a:xfrm>
          <a:prstGeom prst="roundRect">
            <a:avLst>
              <a:gd name="adj" fmla="val 50000"/>
            </a:avLst>
          </a:prstGeom>
          <a:solidFill>
            <a:srgbClr val="ACA4E8"/>
          </a:solidFill>
        </p:spPr>
      </p:sp>
      <p:sp>
        <p:nvSpPr>
          <p:cNvPr id="19" name="Text 9"/>
          <p:cNvSpPr/>
          <p:nvPr/>
        </p:nvSpPr>
        <p:spPr>
          <a:xfrm>
            <a:off x="2731135" y="4364990"/>
            <a:ext cx="2644775" cy="271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0"/>
          <p:cNvSpPr/>
          <p:nvPr/>
        </p:nvSpPr>
        <p:spPr>
          <a:xfrm>
            <a:off x="2730500" y="4318635"/>
            <a:ext cx="2644775" cy="3651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2"/>
                <a:sym typeface="MiSans" pitchFamily="34" charset="-122"/>
              </a:rPr>
              <a:t>汇报人：Group 15</a:t>
            </a:r>
            <a:endParaRPr lang="en-US" sz="18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2"/>
              <a:sym typeface="MiSans" pitchFamily="34" charset="-122"/>
            </a:endParaRPr>
          </a:p>
        </p:txBody>
      </p:sp>
      <p:pic>
        <p:nvPicPr>
          <p:cNvPr id="21" name="Image 8" descr="https://kimi-img.moonshot.cn/pub/slides/slides_tmpl/image/25-09-04-12:06:01-d2sh0ae1bb2p4onbopp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665" y="4086860"/>
            <a:ext cx="2929255" cy="2491105"/>
          </a:xfrm>
          <a:prstGeom prst="rect">
            <a:avLst/>
          </a:prstGeom>
        </p:spPr>
      </p:pic>
      <p:pic>
        <p:nvPicPr>
          <p:cNvPr id="22" name="Image 9" descr="https://kimi-img.moonshot.cn/pub/slides/slides_tmpl/image/25-09-04-12:06:01-d2sh0ae1bb2p4onbopo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1030" y="5114925"/>
            <a:ext cx="1096645" cy="1065530"/>
          </a:xfrm>
          <a:prstGeom prst="rect">
            <a:avLst/>
          </a:prstGeom>
        </p:spPr>
      </p:pic>
      <p:pic>
        <p:nvPicPr>
          <p:cNvPr id="23" name="Image 10" descr="https://kimi-img.moonshot.cn/pub/slides/slides_tmpl/image/25-09-04-12:06:02-d2sh0am1bb2p4onbopq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0030" y="3625215"/>
            <a:ext cx="2557780" cy="2907030"/>
          </a:xfrm>
          <a:prstGeom prst="rect">
            <a:avLst/>
          </a:prstGeom>
        </p:spPr>
      </p:pic>
      <p:pic>
        <p:nvPicPr>
          <p:cNvPr id="24" name="Image 11" descr="https://kimi-img.moonshot.cn/pub/slides/slides_tmpl/image/25-09-04-12:06:08-d2sh0c61bb2p4onboq0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9070" y="5001260"/>
            <a:ext cx="1662430" cy="1244600"/>
          </a:xfrm>
          <a:prstGeom prst="rect">
            <a:avLst/>
          </a:prstGeom>
        </p:spPr>
      </p:pic>
      <p:pic>
        <p:nvPicPr>
          <p:cNvPr id="25" name="Image 12" descr="https://kimi-img.moonshot.cn/pub/slides/slides_tmpl/image/25-09-04-12:06:24-d2sh0g61bb2p4onboqk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6255" y="369570"/>
            <a:ext cx="1073785" cy="1073785"/>
          </a:xfrm>
          <a:prstGeom prst="rect">
            <a:avLst/>
          </a:prstGeom>
        </p:spPr>
      </p:pic>
      <p:pic>
        <p:nvPicPr>
          <p:cNvPr id="26" name="Image 13" descr="https://kimi-img.moonshot.cn/pub/slides/slides_tmpl/image/25-09-04-12:06:10-d2sh0cm1bb2p4onboq2g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32695" y="3028950"/>
            <a:ext cx="1623695" cy="172339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6:00-d2sh0a61bb2p4onbopm0.png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-20320" y="-2092325"/>
            <a:ext cx="7459345" cy="54330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4445"/>
            <a:ext cx="12212320" cy="6859905"/>
          </a:xfrm>
          <a:prstGeom prst="rect">
            <a:avLst/>
          </a:prstGeom>
          <a:solidFill>
            <a:srgbClr val="FADBDF">
              <a:alpha val="25098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0" y="-4445"/>
            <a:ext cx="12212320" cy="68599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4-12:06:56-d2sh0o61bb2p4onboqq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" y="0"/>
            <a:ext cx="11787505" cy="68465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7070" y="757555"/>
            <a:ext cx="4747895" cy="17227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4800" dirty="0">
                <a:solidFill>
                  <a:srgbClr val="6C8CCE"/>
                </a:solidFill>
                <a:latin typeface="Arial Black" panose="020B0A04020102020204" charset="0"/>
                <a:ea typeface="华文琥珀" panose="02010800040101010101" charset="-122"/>
                <a:cs typeface="Arial Black" panose="020B0A04020102020204" charset="0"/>
              </a:rPr>
              <a:t>用户画像</a:t>
            </a:r>
            <a:endParaRPr lang="zh-CN" altLang="en-US" sz="4800" dirty="0">
              <a:solidFill>
                <a:srgbClr val="6C8CCE"/>
              </a:solidFill>
              <a:latin typeface="Arial Black" panose="020B0A04020102020204" charset="0"/>
              <a:ea typeface="华文琥珀" panose="02010800040101010101" charset="-122"/>
              <a:cs typeface="Arial Black" panose="020B0A04020102020204" charset="0"/>
            </a:endParaRPr>
          </a:p>
        </p:txBody>
      </p:sp>
      <p:pic>
        <p:nvPicPr>
          <p:cNvPr id="7" name="Image 2" descr="https://kimi-img.moonshot.cn/pub/slides/slides_tmpl/image/25-09-04-12:06:05-d2sh0be1bb2p4onbops0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70515" y="2600960"/>
            <a:ext cx="1658620" cy="172212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9-04-12:06:00-d2sh0a61bb2p4onbopn0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20460000" flipH="1">
            <a:off x="3380105" y="1311910"/>
            <a:ext cx="2185670" cy="1845945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9-04-12:06:57-d2sh0oe1bb2p4onboqr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832350" y="4050665"/>
            <a:ext cx="2489835" cy="2451735"/>
          </a:xfrm>
          <a:prstGeom prst="rect">
            <a:avLst/>
          </a:prstGeom>
        </p:spPr>
      </p:pic>
      <p:sp>
        <p:nvSpPr>
          <p:cNvPr id="10" name="Text 3"/>
          <p:cNvSpPr/>
          <p:nvPr>
            <p:custDataLst>
              <p:tags r:id="rId9"/>
            </p:custDataLst>
          </p:nvPr>
        </p:nvSpPr>
        <p:spPr>
          <a:xfrm>
            <a:off x="975995" y="2746375"/>
            <a:ext cx="4909820" cy="5118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rgbClr val="7030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画像</a:t>
            </a:r>
            <a:r>
              <a:rPr lang="en-US" altLang="zh-CN" sz="2400" b="1" dirty="0">
                <a:solidFill>
                  <a:srgbClr val="7030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</a:t>
            </a:r>
            <a:r>
              <a:rPr lang="zh-CN" altLang="en-US" sz="2400" b="1" dirty="0">
                <a:solidFill>
                  <a:srgbClr val="7030A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：资深剧迷小北</a:t>
            </a:r>
            <a:endParaRPr lang="zh-CN" altLang="en-US" sz="2400" b="1" dirty="0">
              <a:solidFill>
                <a:srgbClr val="7030A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1" name="Text 4"/>
          <p:cNvSpPr/>
          <p:nvPr>
            <p:custDataLst>
              <p:tags r:id="rId10"/>
            </p:custDataLst>
          </p:nvPr>
        </p:nvSpPr>
        <p:spPr>
          <a:xfrm>
            <a:off x="619125" y="3159125"/>
            <a:ext cx="4565650" cy="19202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用户标签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周边收藏家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、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社群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KOL”</a:t>
            </a:r>
            <a:endParaRPr lang="en-US" altLang="zh-CN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故事场景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：小北用大麦盯开票，微博追动态，闲鱼买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转票，小红书发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repo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，微信群与同好分享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...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她的痛点是信息太分散，经常在切换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app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中错过秒没的票或遇到临时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眺价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的骗子，她渴望一个高效管理的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大本营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吸引点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智能排期表</a:t>
            </a:r>
            <a:r>
              <a:rPr lang="zh-CN" altLang="en-US" sz="1600" b="1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；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有保障的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票务二手平台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2" name="Text 5"/>
          <p:cNvSpPr/>
          <p:nvPr>
            <p:custDataLst>
              <p:tags r:id="rId11"/>
            </p:custDataLst>
          </p:nvPr>
        </p:nvSpPr>
        <p:spPr>
          <a:xfrm>
            <a:off x="7322185" y="528955"/>
            <a:ext cx="5151755" cy="5118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rgbClr val="E54C5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画像</a:t>
            </a:r>
            <a:r>
              <a:rPr lang="en-US" altLang="zh-CN" sz="2400" b="1" dirty="0">
                <a:solidFill>
                  <a:srgbClr val="E54C5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</a:t>
            </a:r>
            <a:r>
              <a:rPr lang="zh-CN" altLang="en-US" sz="2400" b="1" dirty="0">
                <a:solidFill>
                  <a:srgbClr val="E54C5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：忙碌白领小峰</a:t>
            </a:r>
            <a:endParaRPr lang="en-US" altLang="zh-CN" sz="2400" b="1" dirty="0">
              <a:solidFill>
                <a:srgbClr val="E54C5E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3" name="Text 6"/>
          <p:cNvSpPr/>
          <p:nvPr>
            <p:custDataLst>
              <p:tags r:id="rId12"/>
            </p:custDataLst>
          </p:nvPr>
        </p:nvSpPr>
        <p:spPr>
          <a:xfrm>
            <a:off x="5885815" y="1040765"/>
            <a:ext cx="5091430" cy="19202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用户标签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效率至上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、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品质追求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、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轻度用户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endParaRPr lang="en-US" altLang="zh-CN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故事场景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：小峰工作繁忙，戏剧是他的放松方式，他的观剧频率不高，但希望每次体验都是精品。他苦于没时间从海量信息中筛选出值得看的剧，也常因工作临时变动需要转票。</a:t>
            </a: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吸引点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戏剧信息收录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和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推荐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</a:t>
            </a:r>
            <a:r>
              <a:rPr lang="zh-CN" altLang="en-US" sz="1600" b="1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；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智能排期表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4" name="Text 7"/>
          <p:cNvSpPr/>
          <p:nvPr>
            <p:custDataLst>
              <p:tags r:id="rId13"/>
            </p:custDataLst>
          </p:nvPr>
        </p:nvSpPr>
        <p:spPr>
          <a:xfrm>
            <a:off x="6859270" y="3643630"/>
            <a:ext cx="5104130" cy="4070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rgbClr val="4874C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画像</a:t>
            </a:r>
            <a:r>
              <a:rPr lang="en-US" altLang="zh-CN" sz="2400" b="1" dirty="0">
                <a:solidFill>
                  <a:srgbClr val="4874C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3</a:t>
            </a:r>
            <a:r>
              <a:rPr lang="zh-CN" altLang="en-US" sz="2400" b="1" dirty="0">
                <a:solidFill>
                  <a:srgbClr val="4874C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：剧场新人思思</a:t>
            </a:r>
            <a:endParaRPr lang="zh-CN" altLang="en-US" sz="2400" b="1" dirty="0">
              <a:solidFill>
                <a:srgbClr val="4874CB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5" name="Text 8"/>
          <p:cNvSpPr/>
          <p:nvPr>
            <p:custDataLst>
              <p:tags r:id="rId14"/>
            </p:custDataLst>
          </p:nvPr>
        </p:nvSpPr>
        <p:spPr>
          <a:xfrm>
            <a:off x="7322185" y="4195445"/>
            <a:ext cx="4329430" cy="21621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用户标签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萌新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、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预算敏感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、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r>
              <a:rPr lang="zh-CN" altLang="en-US" sz="1600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社交恐惧又渴望融入</a:t>
            </a:r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endParaRPr lang="en-US" altLang="zh-CN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故事场景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：思思偶然看了一场喜欢的话剧，还想再走进剧场，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她迷茫怎么选座、观剧有什么礼仪，更害怕自己看不懂露怯，需要有人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带着玩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吸引力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资料剧评二创</a:t>
            </a:r>
            <a:r>
              <a:rPr lang="zh-CN" altLang="en-US" sz="16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；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观剧小组功能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6:34-d2sh0im1bb2p4onboqn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6:05-d2sh0be1bb2p4onbopsg.pn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-2013585"/>
            <a:ext cx="4451985" cy="36423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69570" y="527050"/>
            <a:ext cx="10380980" cy="757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charset="0"/>
                <a:ea typeface="华文琥珀" panose="02010800040101010101" charset="-122"/>
                <a:cs typeface="Arial Black" panose="020B0A04020102020204" charset="0"/>
              </a:rPr>
              <a:t>营销方案--分阶段点燃市场热情</a:t>
            </a:r>
            <a:endParaRPr lang="zh-CN" alt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charset="0"/>
              <a:ea typeface="华文琥珀" panose="02010800040101010101" charset="-122"/>
              <a:cs typeface="Arial Black" panose="020B0A04020102020204" charset="0"/>
            </a:endParaRPr>
          </a:p>
        </p:txBody>
      </p:sp>
      <p:pic>
        <p:nvPicPr>
          <p:cNvPr id="5" name="Image 2" descr="https://kimi-img.moonshot.cn/pub/slides/slides_tmpl/image/25-09-04-12:06:05-d2sh0be1bb2p4onbopsg.pn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V="1">
            <a:off x="-24130" y="5244465"/>
            <a:ext cx="4451985" cy="364236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905510" y="1727835"/>
            <a:ext cx="5793105" cy="4102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阶段</a:t>
            </a:r>
            <a:r>
              <a:rPr lang="en-US" altLang="zh-CN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</a:t>
            </a:r>
            <a:r>
              <a:rPr lang="zh-CN" altLang="en-US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：预热与造势</a:t>
            </a:r>
            <a:endParaRPr lang="zh-CN" altLang="en-US" sz="2800" b="1" dirty="0">
              <a:solidFill>
                <a:srgbClr val="92ABD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7" name="Text 2"/>
          <p:cNvSpPr/>
          <p:nvPr/>
        </p:nvSpPr>
        <p:spPr>
          <a:xfrm>
            <a:off x="905510" y="2237105"/>
            <a:ext cx="4128770" cy="21615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渠道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：学校、戏剧圈友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内推</a:t>
            </a: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内容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</a:t>
            </a: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1. 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首先在本校与戏剧圈友间进行宣传，建立第一个种子用户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群。</a:t>
            </a: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2.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在各平台建立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入戏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官方账号，并发布作品积累粉丝。</a:t>
            </a: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8" name="Text 3"/>
          <p:cNvSpPr/>
          <p:nvPr/>
        </p:nvSpPr>
        <p:spPr>
          <a:xfrm>
            <a:off x="4334510" y="4065270"/>
            <a:ext cx="7522845" cy="4102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zh-CN" altLang="en-US" sz="2000" b="1" i="1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核心信息：</a:t>
            </a:r>
            <a:r>
              <a:rPr lang="en-US" altLang="zh-CN" sz="2000" b="1" i="1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r>
              <a:rPr lang="zh-CN" altLang="en-US" sz="2000" b="1" i="1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一个专属于戏剧爱好者的家园即将到来</a:t>
            </a:r>
            <a:r>
              <a:rPr lang="en-US" altLang="zh-CN" sz="2000" b="1" i="1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r>
              <a:rPr lang="en-US" altLang="zh-CN" sz="2000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endParaRPr lang="en-US" altLang="zh-CN" sz="2000" dirty="0">
              <a:solidFill>
                <a:srgbClr val="92ABD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9" name="Text 4"/>
          <p:cNvSpPr/>
          <p:nvPr/>
        </p:nvSpPr>
        <p:spPr>
          <a:xfrm>
            <a:off x="5588635" y="4762500"/>
            <a:ext cx="5986145" cy="11423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关键动作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</a:t>
            </a: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推出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邀请好友解锁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app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内测资格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，设计阶梯式奖励，如邀请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3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人解锁资格，邀请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10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人成为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荣耀内测官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（可获得周边、赠票等），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并建立种子用户微信群。</a:t>
            </a: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6:34-d2sh0im1bb2p4onboqn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13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6:05-d2sh0be1bb2p4onbopsg.pn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-2013585"/>
            <a:ext cx="4451985" cy="36423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69570" y="527050"/>
            <a:ext cx="10380980" cy="757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charset="0"/>
                <a:ea typeface="华文琥珀" panose="02010800040101010101" charset="-122"/>
                <a:cs typeface="Arial Black" panose="020B0A04020102020204" charset="0"/>
              </a:rPr>
              <a:t>营销方案--分阶段点燃市场热情</a:t>
            </a:r>
            <a:endParaRPr lang="zh-CN" altLang="en-US" sz="3200" b="1" dirty="0">
              <a:solidFill>
                <a:srgbClr val="0D0D0D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5" name="Image 2" descr="https://kimi-img.moonshot.cn/pub/slides/slides_tmpl/image/25-09-04-12:06:05-d2sh0be1bb2p4onbopsg.pn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V="1">
            <a:off x="-24130" y="5244465"/>
            <a:ext cx="4451985" cy="364236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905510" y="1727835"/>
            <a:ext cx="5793105" cy="4102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阶段</a:t>
            </a:r>
            <a:r>
              <a:rPr lang="en-US" altLang="zh-CN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</a:t>
            </a:r>
            <a:r>
              <a:rPr lang="zh-CN" altLang="en-US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强势推出</a:t>
            </a:r>
            <a:endParaRPr lang="zh-CN" altLang="en-US" sz="2800" b="1" dirty="0">
              <a:solidFill>
                <a:srgbClr val="92ABD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7" name="Text 2"/>
          <p:cNvSpPr/>
          <p:nvPr/>
        </p:nvSpPr>
        <p:spPr>
          <a:xfrm>
            <a:off x="905510" y="2237105"/>
            <a:ext cx="4406265" cy="21615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渠道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：小红书、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B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站、抖音、微信、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微博</a:t>
            </a: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内容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</a:t>
            </a: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1. 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提供下载即赠礼品、注册抽奖获取增票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等活动。</a:t>
            </a: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2. 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邀请知名戏剧演员、画手、文手入驻，并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发布相关作品。</a:t>
            </a: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8" name="Text 3"/>
          <p:cNvSpPr/>
          <p:nvPr/>
        </p:nvSpPr>
        <p:spPr>
          <a:xfrm>
            <a:off x="4427855" y="4065270"/>
            <a:ext cx="7522845" cy="4102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zh-CN" altLang="en-US" sz="2000" b="1" i="1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核心信息：</a:t>
            </a:r>
            <a:r>
              <a:rPr lang="en-US" altLang="zh-CN" sz="2000" b="1" i="1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r>
              <a:rPr lang="zh-CN" altLang="en-US" sz="2000" b="1" i="1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入戏</a:t>
            </a:r>
            <a:r>
              <a:rPr lang="en-US" altLang="zh-CN" sz="2000" b="1" i="1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APP</a:t>
            </a:r>
            <a:r>
              <a:rPr lang="zh-CN" altLang="en-US" sz="2000" b="1" i="1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正式上线，你的戏剧生活即刻入戏</a:t>
            </a:r>
            <a:r>
              <a:rPr lang="en-US" altLang="zh-CN" sz="2000" b="1" i="1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r>
              <a:rPr lang="en-US" altLang="zh-CN" sz="2000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endParaRPr lang="en-US" altLang="zh-CN" sz="2000" dirty="0">
              <a:solidFill>
                <a:srgbClr val="92ABD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9" name="Text 4"/>
          <p:cNvSpPr/>
          <p:nvPr/>
        </p:nvSpPr>
        <p:spPr>
          <a:xfrm>
            <a:off x="5588635" y="4855210"/>
            <a:ext cx="5986145" cy="11423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关键动作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</a:t>
            </a: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提供下载抽奖活动，邀请用户感兴趣的太太入驻，二者同时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作用吸引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更多新用户。</a:t>
            </a: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6:34-d2sh0im1bb2p4onboqn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6:05-d2sh0be1bb2p4onbopsg.pn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-2013585"/>
            <a:ext cx="4451985" cy="36423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69570" y="527050"/>
            <a:ext cx="10380980" cy="757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charset="0"/>
                <a:ea typeface="华文琥珀" panose="02010800040101010101" charset="-122"/>
                <a:cs typeface="Arial Black" panose="020B0A04020102020204" charset="0"/>
              </a:rPr>
              <a:t>营销方案--分阶段点燃市场热情</a:t>
            </a:r>
            <a:endParaRPr lang="zh-CN" altLang="en-US" sz="3200" b="1" dirty="0">
              <a:solidFill>
                <a:srgbClr val="0D0D0D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5" name="Image 2" descr="https://kimi-img.moonshot.cn/pub/slides/slides_tmpl/image/25-09-04-12:06:05-d2sh0be1bb2p4onbopsg.pn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V="1">
            <a:off x="-24130" y="5244465"/>
            <a:ext cx="4451985" cy="364236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905510" y="1727835"/>
            <a:ext cx="5793105" cy="4102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阶段</a:t>
            </a:r>
            <a:r>
              <a:rPr lang="en-US" altLang="zh-CN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3</a:t>
            </a:r>
            <a:r>
              <a:rPr lang="zh-CN" altLang="en-US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：增长</a:t>
            </a:r>
            <a:r>
              <a:rPr lang="zh-CN" altLang="en-US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与留存</a:t>
            </a:r>
            <a:endParaRPr lang="zh-CN" altLang="en-US" sz="2800" b="1" dirty="0">
              <a:solidFill>
                <a:srgbClr val="92ABD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7" name="Text 2"/>
          <p:cNvSpPr/>
          <p:nvPr/>
        </p:nvSpPr>
        <p:spPr>
          <a:xfrm>
            <a:off x="905510" y="2237105"/>
            <a:ext cx="4406265" cy="21615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渠道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：用户推荐计划、全渠道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引爆</a:t>
            </a: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内容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</a:t>
            </a: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1.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利用现有用户，增加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戏币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体系，邀请新用户即得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戏币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，可用于抵扣票款，兑换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专属周边。</a:t>
            </a: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2.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所有合作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KOL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各平台发声，制造热潮，推出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“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新用户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9.9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元礼包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”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，内含剧院满减票、周边折扣券、二创个性装扮等，提升首次注册转化率。</a:t>
            </a: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8" name="Text 3"/>
          <p:cNvSpPr/>
          <p:nvPr/>
        </p:nvSpPr>
        <p:spPr>
          <a:xfrm>
            <a:off x="4451985" y="4065270"/>
            <a:ext cx="7522845" cy="4102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zh-CN" altLang="en-US" sz="2000" b="1" i="1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核心信息：</a:t>
            </a:r>
            <a:r>
              <a:rPr lang="en-US" altLang="zh-CN" sz="2000" b="1" i="1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r>
              <a:rPr lang="zh-CN" altLang="en-US" sz="2000" b="1" i="1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不止于工具，这里是戏剧爱好者的精神天地</a:t>
            </a:r>
            <a:r>
              <a:rPr lang="en-US" altLang="zh-CN" sz="2000" b="1" i="1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r>
              <a:rPr lang="en-US" altLang="zh-CN" sz="2000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endParaRPr lang="en-US" altLang="zh-CN" sz="2000" dirty="0">
              <a:solidFill>
                <a:srgbClr val="92ABD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9" name="Text 4"/>
          <p:cNvSpPr/>
          <p:nvPr/>
        </p:nvSpPr>
        <p:spPr>
          <a:xfrm>
            <a:off x="5588635" y="4752340"/>
            <a:ext cx="5986145" cy="11423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关键动作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</a:t>
            </a: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官号与合作方在所有预热平台统一发布上线消息，形成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“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刷屏效应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”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。</a:t>
            </a: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6:34-d2sh0im1bb2p4onboqn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6:05-d2sh0be1bb2p4onbopsg.pn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-2013585"/>
            <a:ext cx="4451985" cy="36423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69570" y="527050"/>
            <a:ext cx="10380980" cy="757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charset="0"/>
                <a:ea typeface="华文琥珀" panose="02010800040101010101" charset="-122"/>
                <a:cs typeface="Arial Black" panose="020B0A04020102020204" charset="0"/>
              </a:rPr>
              <a:t>营销方案--分阶段点燃市场热情</a:t>
            </a:r>
            <a:endParaRPr lang="zh-CN" altLang="en-US" sz="3200" b="1" dirty="0">
              <a:solidFill>
                <a:srgbClr val="0D0D0D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5" name="Image 2" descr="https://kimi-img.moonshot.cn/pub/slides/slides_tmpl/image/25-09-04-12:06:05-d2sh0be1bb2p4onbopsg.png"/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V="1">
            <a:off x="-24130" y="5244465"/>
            <a:ext cx="4451985" cy="364236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905510" y="1727835"/>
            <a:ext cx="5793105" cy="4102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阶段</a:t>
            </a:r>
            <a:r>
              <a:rPr lang="en-US" altLang="zh-CN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4</a:t>
            </a:r>
            <a:r>
              <a:rPr lang="zh-CN" altLang="en-US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：持续</a:t>
            </a:r>
            <a:r>
              <a:rPr lang="zh-CN" altLang="en-US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壮大</a:t>
            </a:r>
            <a:endParaRPr lang="zh-CN" altLang="en-US" sz="2800" b="1" dirty="0">
              <a:solidFill>
                <a:srgbClr val="92ABD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7" name="Text 2"/>
          <p:cNvSpPr/>
          <p:nvPr/>
        </p:nvSpPr>
        <p:spPr>
          <a:xfrm>
            <a:off x="905510" y="2237105"/>
            <a:ext cx="4406265" cy="21615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渠道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：独家内容合作、社区运营</a:t>
            </a: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内容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</a:t>
            </a: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1. 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构建内容壁垒，推出专属栏目，如《幕后直击》等，并仅在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app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内获取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完整版。</a:t>
            </a: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2.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定期举办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最佳二创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等评选，并与剧院合作，胜者有机会将二创送至喜爱演员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面前。</a:t>
            </a: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8" name="Text 3"/>
          <p:cNvSpPr/>
          <p:nvPr/>
        </p:nvSpPr>
        <p:spPr>
          <a:xfrm>
            <a:off x="4451985" y="4065270"/>
            <a:ext cx="7522845" cy="4102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zh-CN" altLang="en-US" sz="2000" b="1" i="1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核心信息：</a:t>
            </a:r>
            <a:r>
              <a:rPr lang="en-US" altLang="zh-CN" sz="2000" b="1" i="1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r>
              <a:rPr lang="zh-CN" altLang="en-US" sz="2000" b="1" i="1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不止于工具，这里是戏剧爱好者的精神天地</a:t>
            </a:r>
            <a:r>
              <a:rPr lang="en-US" altLang="zh-CN" sz="2000" b="1" i="1" dirty="0">
                <a:solidFill>
                  <a:schemeClr val="accent1">
                    <a:lumMod val="75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r>
              <a:rPr lang="en-US" altLang="zh-CN" sz="2000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endParaRPr lang="en-US" altLang="zh-CN" sz="2000" dirty="0">
              <a:solidFill>
                <a:srgbClr val="92ABD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9" name="Text 4"/>
          <p:cNvSpPr/>
          <p:nvPr/>
        </p:nvSpPr>
        <p:spPr>
          <a:xfrm>
            <a:off x="5588635" y="4752340"/>
            <a:ext cx="5986145" cy="11423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关键动作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</a:t>
            </a: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与</a:t>
            </a:r>
            <a:r>
              <a:rPr lang="en-US" altLang="zh-CN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1-2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家头部剧院签订年度独家内容合作协议，将推荐入口深度集成在社区分享的关键流程中，同时鼓励与营造友好、高质量的</a:t>
            </a:r>
            <a:r>
              <a:rPr lang="zh-CN" altLang="en-US" sz="16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讨论氛围。</a:t>
            </a:r>
            <a:endParaRPr lang="zh-CN" altLang="en-US" sz="1600" dirty="0">
              <a:solidFill>
                <a:srgbClr val="262626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solidFill>
            <a:srgbClr val="FADBDF">
              <a:alpha val="25098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240000">
            <a:off x="4022651" y="1111184"/>
            <a:ext cx="7795288" cy="4298077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 rot="240000">
            <a:off x="4022651" y="1111184"/>
            <a:ext cx="7795288" cy="4298077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slides_tmpl/image/25-09-04-12:06:07-d2sh0bu1bb2p4onbopv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3946" y="1311865"/>
            <a:ext cx="7348220" cy="3874107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09-04-12:06:00-d2sh0a61bb2p4onbopm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0800000">
            <a:off x="4932680" y="3219450"/>
            <a:ext cx="7459345" cy="54330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624068" y="1822723"/>
            <a:ext cx="1618942" cy="13989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b="1" dirty="0">
                <a:solidFill>
                  <a:srgbClr val="EE822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b="1" dirty="0"/>
          </a:p>
        </p:txBody>
      </p:sp>
      <p:sp>
        <p:nvSpPr>
          <p:cNvPr id="9" name="Text 5"/>
          <p:cNvSpPr/>
          <p:nvPr/>
        </p:nvSpPr>
        <p:spPr>
          <a:xfrm>
            <a:off x="4932680" y="3135630"/>
            <a:ext cx="6759575" cy="129667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5400" b="1" dirty="0">
                <a:solidFill>
                  <a:schemeClr val="bg2"/>
                </a:solidFill>
                <a:latin typeface="华文琥珀" panose="02010800040101010101" charset="-122"/>
                <a:ea typeface="华文琥珀" panose="02010800040101010101" charset="-122"/>
                <a:cs typeface="MiSans" pitchFamily="34" charset="-120"/>
              </a:rPr>
              <a:t>核心价值与产品卖点</a:t>
            </a:r>
            <a:endParaRPr lang="en-US" sz="5400" b="1" dirty="0">
              <a:solidFill>
                <a:schemeClr val="bg2"/>
              </a:solidFill>
              <a:latin typeface="华文琥珀" panose="02010800040101010101" charset="-122"/>
              <a:ea typeface="华文琥珀" panose="02010800040101010101" charset="-122"/>
              <a:cs typeface="MiSans" pitchFamily="34" charset="-12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65060" y="1282887"/>
            <a:ext cx="0" cy="1265407"/>
          </a:xfrm>
          <a:prstGeom prst="line">
            <a:avLst/>
          </a:prstGeom>
          <a:noFill/>
          <a:ln w="19050">
            <a:solidFill>
              <a:srgbClr val="F2F2F2"/>
            </a:solidFill>
            <a:prstDash val="solid"/>
            <a:headEnd type="none"/>
            <a:tailEnd type="none"/>
          </a:ln>
        </p:spPr>
      </p:sp>
      <p:sp>
        <p:nvSpPr>
          <p:cNvPr id="11" name="Text 7"/>
          <p:cNvSpPr/>
          <p:nvPr/>
        </p:nvSpPr>
        <p:spPr>
          <a:xfrm>
            <a:off x="5066576" y="2342470"/>
            <a:ext cx="1846580" cy="622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pic>
        <p:nvPicPr>
          <p:cNvPr id="14" name="Image 2" descr="https://kimi-img.moonshot.cn/pub/slides/slides_tmpl/image/25-09-04-12:06:00-d2sh0a61bb2p4onbopm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-20320" y="-2092325"/>
            <a:ext cx="7459345" cy="5433060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9-04-12:06:07-d2sh0bu1bb2p4onbop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576" y="3916635"/>
            <a:ext cx="1663700" cy="896620"/>
          </a:xfrm>
          <a:prstGeom prst="rect">
            <a:avLst/>
          </a:prstGeom>
        </p:spPr>
      </p:pic>
      <p:pic>
        <p:nvPicPr>
          <p:cNvPr id="16" name="Image 4" descr="https://kimi-img.moonshot.cn/pub/slides/slides_tmpl/image/25-09-04-12:06:04-d2sh0b61bb2p4onbopr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5256" y="1584280"/>
            <a:ext cx="726440" cy="758190"/>
          </a:xfrm>
          <a:prstGeom prst="rect">
            <a:avLst/>
          </a:prstGeom>
        </p:spPr>
      </p:pic>
      <p:pic>
        <p:nvPicPr>
          <p:cNvPr id="17" name="Image 5" descr="https://kimi-img.moonshot.cn/pub/slides/slides_tmpl/image/25-09-04-12:06:03-d2sh0au1bb2p4onbop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076" y="2230075"/>
            <a:ext cx="360045" cy="372745"/>
          </a:xfrm>
          <a:prstGeom prst="rect">
            <a:avLst/>
          </a:prstGeom>
        </p:spPr>
      </p:pic>
      <p:sp>
        <p:nvSpPr>
          <p:cNvPr id="18" name="Shape 10"/>
          <p:cNvSpPr/>
          <p:nvPr/>
        </p:nvSpPr>
        <p:spPr>
          <a:xfrm rot="5400000">
            <a:off x="11546840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19" name="Text 11"/>
          <p:cNvSpPr/>
          <p:nvPr/>
        </p:nvSpPr>
        <p:spPr>
          <a:xfrm rot="5400000">
            <a:off x="11546840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2"/>
          <p:cNvSpPr/>
          <p:nvPr/>
        </p:nvSpPr>
        <p:spPr>
          <a:xfrm rot="5400000">
            <a:off x="11460480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21" name="Text 13"/>
          <p:cNvSpPr/>
          <p:nvPr/>
        </p:nvSpPr>
        <p:spPr>
          <a:xfrm rot="5400000">
            <a:off x="11460480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4"/>
          <p:cNvSpPr/>
          <p:nvPr/>
        </p:nvSpPr>
        <p:spPr>
          <a:xfrm rot="5400000">
            <a:off x="11372215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23" name="Text 15"/>
          <p:cNvSpPr/>
          <p:nvPr/>
        </p:nvSpPr>
        <p:spPr>
          <a:xfrm rot="5400000">
            <a:off x="11372215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4" name="Image 6" descr="https://kimi-img.moonshot.cn/pub/slides/slides_tmpl/image/25-09-04-12:06:07-d2sh0bu1bb2p4onbopu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93065" y="410845"/>
            <a:ext cx="461645" cy="461010"/>
          </a:xfrm>
          <a:prstGeom prst="rect">
            <a:avLst/>
          </a:prstGeom>
        </p:spPr>
      </p:pic>
      <p:pic>
        <p:nvPicPr>
          <p:cNvPr id="25" name="Image 7" descr="https://kimi-img.moonshot.cn/pub/slides/slides_tmpl/image/25-09-04-12:06:09-d2sh0ce1bb2p4onboq1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695" y="1294765"/>
            <a:ext cx="3001010" cy="4799965"/>
          </a:xfrm>
          <a:prstGeom prst="rect">
            <a:avLst/>
          </a:prstGeom>
        </p:spPr>
      </p:pic>
      <p:sp>
        <p:nvSpPr>
          <p:cNvPr id="26" name="Shape 16"/>
          <p:cNvSpPr/>
          <p:nvPr/>
        </p:nvSpPr>
        <p:spPr>
          <a:xfrm>
            <a:off x="581660" y="5822315"/>
            <a:ext cx="3213735" cy="461645"/>
          </a:xfrm>
          <a:prstGeom prst="ellipse">
            <a:avLst/>
          </a:prstGeom>
          <a:gradFill flip="none" rotWithShape="1">
            <a:gsLst>
              <a:gs pos="0">
                <a:srgbClr val="C81D31">
                  <a:alpha val="38000"/>
                </a:srgbClr>
              </a:gs>
              <a:gs pos="3000">
                <a:srgbClr val="C81D31">
                  <a:alpha val="38000"/>
                </a:srgbClr>
              </a:gs>
              <a:gs pos="62000">
                <a:srgbClr val="C81D31">
                  <a:alpha val="17000"/>
                </a:srgbClr>
              </a:gs>
              <a:gs pos="100000">
                <a:srgbClr val="C81D31">
                  <a:alpha val="0"/>
                </a:srgbClr>
              </a:gs>
            </a:gsLst>
            <a:path path="circle">
              <a:fillToRect l="50000" t="50000" r="50000" b="50000"/>
            </a:path>
          </a:gradFill>
        </p:spPr>
      </p:sp>
      <p:sp>
        <p:nvSpPr>
          <p:cNvPr id="27" name="Text 17"/>
          <p:cNvSpPr/>
          <p:nvPr/>
        </p:nvSpPr>
        <p:spPr>
          <a:xfrm>
            <a:off x="581660" y="5822315"/>
            <a:ext cx="3213735" cy="4616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6:10-d2sh0cm1bb2p4onboq3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1" descr="https://kimi-img.moonshot.cn/pub/slides/slides_tmpl/image/25-09-04-12:06:10-d2sh0cm1bb2p4onboq2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855" y="312420"/>
            <a:ext cx="1029970" cy="109347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4-12:06:08-d2sh0c61bb2p4onboq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260" y="2247265"/>
            <a:ext cx="1019175" cy="76327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3963035" y="3010535"/>
            <a:ext cx="3342640" cy="19151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4000" dirty="0">
                <a:solidFill>
                  <a:srgbClr val="F0939E"/>
                </a:solidFill>
                <a:latin typeface="Arial Black" panose="020B0A04020102020204" charset="0"/>
                <a:ea typeface="华文琥珀" panose="02010800040101010101" charset="-122"/>
                <a:cs typeface="Arial Black" panose="020B0A04020102020204" charset="0"/>
              </a:rPr>
              <a:t>“让戏</a:t>
            </a:r>
            <a:r>
              <a:rPr lang="zh-CN" altLang="en-US" sz="4000" dirty="0">
                <a:solidFill>
                  <a:srgbClr val="F0939E"/>
                </a:solidFill>
                <a:latin typeface="Arial Black" panose="020B0A04020102020204" charset="0"/>
                <a:ea typeface="华文琥珀" panose="02010800040101010101" charset="-122"/>
                <a:cs typeface="Arial Black" panose="020B0A04020102020204" charset="0"/>
              </a:rPr>
              <a:t>剧</a:t>
            </a:r>
            <a:endParaRPr lang="zh-CN" altLang="en-US" sz="4000" dirty="0">
              <a:solidFill>
                <a:srgbClr val="F0939E"/>
              </a:solidFill>
              <a:latin typeface="Arial Black" panose="020B0A04020102020204" charset="0"/>
              <a:ea typeface="华文琥珀" panose="02010800040101010101" charset="-122"/>
              <a:cs typeface="Arial Black" panose="020B0A04020102020204" charset="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4000" dirty="0">
                <a:solidFill>
                  <a:srgbClr val="F0939E"/>
                </a:solidFill>
                <a:latin typeface="Arial Black" panose="020B0A04020102020204" charset="0"/>
                <a:ea typeface="华文琥珀" panose="02010800040101010101" charset="-122"/>
                <a:cs typeface="Arial Black" panose="020B0A04020102020204" charset="0"/>
              </a:rPr>
              <a:t>   </a:t>
            </a:r>
            <a:r>
              <a:rPr lang="zh-CN" altLang="en-US" sz="4000" dirty="0">
                <a:solidFill>
                  <a:srgbClr val="F0939E"/>
                </a:solidFill>
                <a:latin typeface="Arial Black" panose="020B0A04020102020204" charset="0"/>
                <a:ea typeface="华文琥珀" panose="02010800040101010101" charset="-122"/>
                <a:cs typeface="Arial Black" panose="020B0A04020102020204" charset="0"/>
              </a:rPr>
              <a:t>成为</a:t>
            </a:r>
            <a:endParaRPr lang="zh-CN" altLang="en-US" sz="4000" dirty="0">
              <a:solidFill>
                <a:srgbClr val="F0939E"/>
              </a:solidFill>
              <a:latin typeface="Arial Black" panose="020B0A04020102020204" charset="0"/>
              <a:ea typeface="华文琥珀" panose="02010800040101010101" charset="-122"/>
              <a:cs typeface="Arial Black" panose="020B0A04020102020204" charset="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4000" dirty="0">
                <a:solidFill>
                  <a:srgbClr val="F0939E"/>
                </a:solidFill>
                <a:latin typeface="Arial Black" panose="020B0A04020102020204" charset="0"/>
                <a:ea typeface="华文琥珀" panose="02010800040101010101" charset="-122"/>
                <a:cs typeface="Arial Black" panose="020B0A04020102020204" charset="0"/>
              </a:rPr>
              <a:t>   </a:t>
            </a:r>
            <a:r>
              <a:rPr lang="zh-CN" altLang="en-US" sz="4000" dirty="0">
                <a:solidFill>
                  <a:srgbClr val="F0939E"/>
                </a:solidFill>
                <a:latin typeface="Arial Black" panose="020B0A04020102020204" charset="0"/>
                <a:ea typeface="华文琥珀" panose="02010800040101010101" charset="-122"/>
                <a:cs typeface="Arial Black" panose="020B0A04020102020204" charset="0"/>
              </a:rPr>
              <a:t>生活的方式</a:t>
            </a:r>
            <a:r>
              <a:rPr lang="en-US" altLang="zh-CN" sz="4000" dirty="0">
                <a:solidFill>
                  <a:srgbClr val="F0939E"/>
                </a:solidFill>
                <a:latin typeface="Arial Black" panose="020B0A04020102020204" charset="0"/>
                <a:ea typeface="华文琥珀" panose="02010800040101010101" charset="-122"/>
                <a:cs typeface="Arial Black" panose="020B0A04020102020204" charset="0"/>
              </a:rPr>
              <a:t>”</a:t>
            </a:r>
            <a:endParaRPr lang="en-US" altLang="zh-CN" sz="4000" dirty="0">
              <a:solidFill>
                <a:srgbClr val="F0939E"/>
              </a:solidFill>
              <a:latin typeface="Arial Black" panose="020B0A04020102020204" charset="0"/>
              <a:ea typeface="华文琥珀" panose="02010800040101010101" charset="-122"/>
              <a:cs typeface="Arial Black" panose="020B0A0402010202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32040" y="2805430"/>
            <a:ext cx="3479165" cy="2331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4593C9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我们的核心价值就是为像</a:t>
            </a:r>
            <a:r>
              <a:rPr lang="en-US" altLang="zh-CN">
                <a:solidFill>
                  <a:srgbClr val="4593C9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‘</a:t>
            </a:r>
            <a:r>
              <a:rPr lang="zh-CN" altLang="en-US">
                <a:solidFill>
                  <a:srgbClr val="4593C9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小北</a:t>
            </a:r>
            <a:r>
              <a:rPr lang="en-US" altLang="zh-CN">
                <a:solidFill>
                  <a:srgbClr val="4593C9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’</a:t>
            </a:r>
            <a:r>
              <a:rPr lang="zh-CN" altLang="en-US">
                <a:solidFill>
                  <a:srgbClr val="4593C9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这样的年轻观众，</a:t>
            </a:r>
            <a:endParaRPr lang="zh-CN" altLang="en-US">
              <a:solidFill>
                <a:srgbClr val="4593C9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r>
              <a:rPr lang="zh-CN" altLang="en-US">
                <a:solidFill>
                  <a:srgbClr val="4593C9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提供一个从</a:t>
            </a:r>
            <a:r>
              <a:rPr lang="en-US" altLang="zh-CN">
                <a:solidFill>
                  <a:srgbClr val="4593C9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‘</a:t>
            </a:r>
            <a:r>
              <a:rPr lang="zh-CN" altLang="en-US">
                <a:solidFill>
                  <a:srgbClr val="4593C9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发现好戏</a:t>
            </a:r>
            <a:r>
              <a:rPr lang="en-US" altLang="zh-CN">
                <a:solidFill>
                  <a:srgbClr val="4593C9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’</a:t>
            </a:r>
            <a:r>
              <a:rPr lang="zh-CN" altLang="en-US">
                <a:solidFill>
                  <a:srgbClr val="4593C9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到</a:t>
            </a:r>
            <a:r>
              <a:rPr lang="en-US" altLang="zh-CN">
                <a:solidFill>
                  <a:srgbClr val="4593C9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‘</a:t>
            </a:r>
            <a:r>
              <a:rPr lang="zh-CN" altLang="en-US">
                <a:solidFill>
                  <a:srgbClr val="4593C9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回味分享</a:t>
            </a:r>
            <a:r>
              <a:rPr lang="en-US" altLang="zh-CN">
                <a:solidFill>
                  <a:srgbClr val="4593C9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’</a:t>
            </a:r>
            <a:r>
              <a:rPr lang="zh-CN" altLang="en-US">
                <a:solidFill>
                  <a:srgbClr val="4593C9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的全流程解决方案</a:t>
            </a:r>
            <a:endParaRPr lang="zh-CN" altLang="en-US">
              <a:solidFill>
                <a:srgbClr val="4593C9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endParaRPr lang="zh-CN" altLang="en-US">
              <a:solidFill>
                <a:srgbClr val="4593C9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r>
              <a:rPr lang="zh-CN" altLang="en-US">
                <a:solidFill>
                  <a:srgbClr val="4593C9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我们不只是收集信息，我们更在经营戏剧爱好者的交流圈</a:t>
            </a:r>
            <a:endParaRPr lang="zh-CN" altLang="en-US">
              <a:solidFill>
                <a:srgbClr val="4593C9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-20320" y="0"/>
            <a:ext cx="12212320" cy="6859905"/>
          </a:xfrm>
          <a:prstGeom prst="rect">
            <a:avLst/>
          </a:prstGeom>
          <a:solidFill>
            <a:srgbClr val="FADBDF">
              <a:alpha val="38039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-20320" y="0"/>
            <a:ext cx="12212320" cy="68599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4-12:06:00-d2sh0a61bb2p4onbopn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4240" y="-137160"/>
            <a:ext cx="3029585" cy="3094990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4-12:06:00-d2sh0a61bb2p4onbopm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-20320" y="-2105025"/>
            <a:ext cx="7459345" cy="5433060"/>
          </a:xfrm>
          <a:prstGeom prst="rect">
            <a:avLst/>
          </a:prstGeom>
        </p:spPr>
      </p:pic>
      <p:pic>
        <p:nvPicPr>
          <p:cNvPr id="10" name="Image 6" descr="https://kimi-img.moonshot.cn/pub/slides/slides_tmpl/image/25-09-04-12:06:01-d2sh0ae1bb2p4onbopp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86995" y="76200"/>
            <a:ext cx="3466465" cy="2668270"/>
          </a:xfrm>
          <a:prstGeom prst="rect">
            <a:avLst/>
          </a:prstGeom>
        </p:spPr>
      </p:pic>
      <p:sp>
        <p:nvSpPr>
          <p:cNvPr id="12" name="Shape 2"/>
          <p:cNvSpPr/>
          <p:nvPr/>
        </p:nvSpPr>
        <p:spPr>
          <a:xfrm>
            <a:off x="1591945" y="1212850"/>
            <a:ext cx="9548495" cy="5199380"/>
          </a:xfrm>
          <a:prstGeom prst="roundRect">
            <a:avLst/>
          </a:prstGeom>
          <a:gradFill flip="none" rotWithShape="1">
            <a:gsLst>
              <a:gs pos="0">
                <a:srgbClr val="FFE6E8"/>
              </a:gs>
              <a:gs pos="100000">
                <a:srgbClr val="FFF5D1"/>
              </a:gs>
            </a:gsLst>
            <a:lin ang="2700000" scaled="1"/>
          </a:gradFill>
          <a:effectLst>
            <a:outerShdw blurRad="317500" dist="50792" dir="2700000" algn="bl" rotWithShape="0">
              <a:srgbClr val="851321">
                <a:alpha val="32157"/>
              </a:srgbClr>
            </a:outerShdw>
          </a:effectLst>
        </p:spPr>
      </p:sp>
      <p:sp>
        <p:nvSpPr>
          <p:cNvPr id="13" name="Text 3"/>
          <p:cNvSpPr/>
          <p:nvPr/>
        </p:nvSpPr>
        <p:spPr>
          <a:xfrm>
            <a:off x="1951990" y="2120900"/>
            <a:ext cx="8288020" cy="30943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8"/>
          <p:cNvSpPr/>
          <p:nvPr/>
        </p:nvSpPr>
        <p:spPr>
          <a:xfrm>
            <a:off x="4158615" y="212725"/>
            <a:ext cx="4415790" cy="883920"/>
          </a:xfrm>
          <a:prstGeom prst="roundRect">
            <a:avLst>
              <a:gd name="adj" fmla="val 50000"/>
            </a:avLst>
          </a:prstGeom>
          <a:solidFill>
            <a:srgbClr val="ACA4E8"/>
          </a:solidFill>
        </p:spPr>
      </p:sp>
      <p:pic>
        <p:nvPicPr>
          <p:cNvPr id="7" name="Image 3" descr="https://kimi-img.moonshot.cn/pub/slides/slides_tmpl/image/25-09-04-12:06:05-d2sh0be1bb2p4onbops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040000">
            <a:off x="9938385" y="6050280"/>
            <a:ext cx="754380" cy="78359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731135" y="4364990"/>
            <a:ext cx="2644775" cy="271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1" name="Image 8" descr="https://kimi-img.moonshot.cn/pub/slides/slides_tmpl/image/25-09-04-12:06:01-d2sh0ae1bb2p4onbop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4135" y="4456430"/>
            <a:ext cx="2929255" cy="2491105"/>
          </a:xfrm>
          <a:prstGeom prst="rect">
            <a:avLst/>
          </a:prstGeom>
        </p:spPr>
      </p:pic>
      <p:pic>
        <p:nvPicPr>
          <p:cNvPr id="23" name="Image 10" descr="https://kimi-img.moonshot.cn/pub/slides/slides_tmpl/image/25-09-04-12:06:02-d2sh0am1bb2p4onbopq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6215" y="4727575"/>
            <a:ext cx="2103755" cy="2391410"/>
          </a:xfrm>
          <a:prstGeom prst="rect">
            <a:avLst/>
          </a:prstGeom>
        </p:spPr>
      </p:pic>
      <p:pic>
        <p:nvPicPr>
          <p:cNvPr id="24" name="Image 11" descr="https://kimi-img.moonshot.cn/pub/slides/slides_tmpl/image/25-09-04-12:06:08-d2sh0c61bb2p4onboq0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65" y="2266315"/>
            <a:ext cx="1662430" cy="1244600"/>
          </a:xfrm>
          <a:prstGeom prst="rect">
            <a:avLst/>
          </a:prstGeom>
        </p:spPr>
      </p:pic>
      <p:pic>
        <p:nvPicPr>
          <p:cNvPr id="26" name="Image 13" descr="https://kimi-img.moonshot.cn/pub/slides/slides_tmpl/image/25-09-04-12:06:10-d2sh0cm1bb2p4onboq2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4085" y="620395"/>
            <a:ext cx="749935" cy="796290"/>
          </a:xfrm>
          <a:prstGeom prst="rect">
            <a:avLst/>
          </a:prstGeom>
        </p:spPr>
      </p:pic>
      <p:sp>
        <p:nvSpPr>
          <p:cNvPr id="14" name="Text 4"/>
          <p:cNvSpPr/>
          <p:nvPr/>
        </p:nvSpPr>
        <p:spPr>
          <a:xfrm>
            <a:off x="4578985" y="266700"/>
            <a:ext cx="3477895" cy="8299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  <a:latin typeface="Arial Black" panose="020B0A04020102020204" charset="0"/>
                <a:ea typeface="华文琥珀" panose="02010800040101010101" charset="-122"/>
                <a:cs typeface="Arial Black" panose="020B0A04020102020204" charset="0"/>
              </a:rPr>
              <a:t>市场</a:t>
            </a:r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  <a:latin typeface="Arial Black" panose="020B0A04020102020204" charset="0"/>
                <a:ea typeface="华文琥珀" panose="02010800040101010101" charset="-122"/>
                <a:cs typeface="Arial Black" panose="020B0A04020102020204" charset="0"/>
              </a:rPr>
              <a:t>前景</a:t>
            </a:r>
            <a:endParaRPr lang="zh-CN" altLang="en-US" sz="4800" b="1" dirty="0">
              <a:solidFill>
                <a:schemeClr val="bg1">
                  <a:lumMod val="95000"/>
                </a:schemeClr>
              </a:solidFill>
              <a:latin typeface="Arial Black" panose="020B0A04020102020204" charset="0"/>
              <a:ea typeface="华文琥珀" panose="02010800040101010101" charset="-122"/>
              <a:cs typeface="Arial Black" panose="020B0A0402010202020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8265" y="1367155"/>
            <a:ext cx="7378700" cy="48907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7:01-d2sh0pe1bb2p4onbor0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651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070" y="238760"/>
            <a:ext cx="10853420" cy="1165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4800" dirty="0">
                <a:solidFill>
                  <a:schemeClr val="bg1"/>
                </a:solidFill>
                <a:latin typeface="Arial Black" panose="020B0A04020102020204" charset="0"/>
                <a:ea typeface="华文琥珀" panose="02010800040101010101" charset="-122"/>
                <a:cs typeface="Arial Black" panose="020B0A04020102020204" charset="0"/>
              </a:rPr>
              <a:t>三大价值支柱</a:t>
            </a:r>
            <a:endParaRPr lang="zh-CN" altLang="en-US" sz="4800" dirty="0">
              <a:solidFill>
                <a:schemeClr val="bg1"/>
              </a:solidFill>
              <a:latin typeface="Arial Black" panose="020B0A04020102020204" charset="0"/>
              <a:ea typeface="华文琥珀" panose="02010800040101010101" charset="-122"/>
              <a:cs typeface="Arial Black" panose="020B0A04020102020204" charset="0"/>
            </a:endParaRPr>
          </a:p>
        </p:txBody>
      </p:sp>
      <p:pic>
        <p:nvPicPr>
          <p:cNvPr id="4" name="Image 1" descr="https://kimi-img.moonshot.cn/pub/slides/slides_tmpl/image/25-09-04-12:06:07-d2sh0bu1bb2p4onboptg.png"/>
          <p:cNvPicPr>
            <a:picLocks noChangeAspect="1"/>
          </p:cNvPicPr>
          <p:nvPr/>
        </p:nvPicPr>
        <p:blipFill>
          <a:blip r:embed="rId2">
            <a:alphaModFix amt="60000"/>
            <a:lum contrast="-18000"/>
          </a:blip>
          <a:stretch>
            <a:fillRect/>
          </a:stretch>
        </p:blipFill>
        <p:spPr>
          <a:xfrm>
            <a:off x="7771765" y="1043305"/>
            <a:ext cx="1328420" cy="716280"/>
          </a:xfrm>
          <a:prstGeom prst="rect">
            <a:avLst/>
          </a:prstGeom>
          <a:ln>
            <a:noFill/>
          </a:ln>
        </p:spPr>
      </p:pic>
      <p:sp>
        <p:nvSpPr>
          <p:cNvPr id="5" name="Text 1"/>
          <p:cNvSpPr/>
          <p:nvPr>
            <p:custDataLst>
              <p:tags r:id="rId3"/>
            </p:custDataLst>
          </p:nvPr>
        </p:nvSpPr>
        <p:spPr>
          <a:xfrm>
            <a:off x="2196465" y="1733550"/>
            <a:ext cx="7464425" cy="571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F093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</a:t>
            </a:r>
            <a:r>
              <a:rPr lang="zh-CN" altLang="en-US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从</a:t>
            </a:r>
            <a:r>
              <a:rPr lang="en-US" altLang="zh-CN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r>
              <a:rPr lang="zh-CN" altLang="en-US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信息黑洞</a:t>
            </a:r>
            <a:r>
              <a:rPr lang="en-US" altLang="zh-CN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r>
              <a:rPr lang="zh-CN" altLang="en-US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到</a:t>
            </a:r>
            <a:r>
              <a:rPr lang="en-US" altLang="zh-CN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r>
              <a:rPr lang="zh-CN" altLang="en-US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发现乐趣</a:t>
            </a:r>
            <a:r>
              <a:rPr lang="en-US" altLang="zh-CN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endParaRPr lang="en-US" altLang="zh-CN" sz="2800" b="1" dirty="0">
              <a:solidFill>
                <a:srgbClr val="92ABD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6" name="Text 2"/>
          <p:cNvSpPr/>
          <p:nvPr>
            <p:custDataLst>
              <p:tags r:id="rId4"/>
            </p:custDataLst>
          </p:nvPr>
        </p:nvSpPr>
        <p:spPr>
          <a:xfrm>
            <a:off x="2691765" y="2171700"/>
            <a:ext cx="6969125" cy="1297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Arial Rounded MT Bold" panose="020F0704030504030204" charset="0"/>
              </a:rPr>
              <a:t>实时抓取剧院与媒体资讯，结合用户历史数据生成私人雷达，新戏开票即刻</a:t>
            </a:r>
            <a:r>
              <a:rPr lang="en-US" altLang="zh-CN" sz="16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Arial Rounded MT Bold" panose="020F0704030504030204" charset="0"/>
              </a:rPr>
              <a:t>     </a:t>
            </a:r>
            <a:endParaRPr lang="en-US" altLang="zh-CN" sz="16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Arial Rounded MT Bold" panose="020F07040305040302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Arial Rounded MT Bold" panose="020F0704030504030204" charset="0"/>
              </a:rPr>
              <a:t>推送，帮助用户轻松发现感兴趣的剧目。</a:t>
            </a:r>
            <a:endParaRPr lang="zh-CN" altLang="en-US" sz="1600" dirty="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Arial Rounded MT Bold" panose="020F0704030504030204" charset="0"/>
            </a:endParaRPr>
          </a:p>
        </p:txBody>
      </p:sp>
      <p:sp>
        <p:nvSpPr>
          <p:cNvPr id="7" name="Text 3"/>
          <p:cNvSpPr/>
          <p:nvPr>
            <p:custDataLst>
              <p:tags r:id="rId5"/>
            </p:custDataLst>
          </p:nvPr>
        </p:nvSpPr>
        <p:spPr>
          <a:xfrm>
            <a:off x="3065780" y="3410585"/>
            <a:ext cx="7464425" cy="571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F093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从</a:t>
            </a:r>
            <a:r>
              <a:rPr lang="en-US" altLang="zh-CN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r>
              <a:rPr lang="zh-CN" altLang="en-US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交易焦虑</a:t>
            </a:r>
            <a:r>
              <a:rPr lang="en-US" altLang="zh-CN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r>
              <a:rPr lang="zh-CN" altLang="en-US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到</a:t>
            </a:r>
            <a:r>
              <a:rPr lang="en-US" altLang="zh-CN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r>
              <a:rPr lang="zh-CN" altLang="en-US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购票安心</a:t>
            </a:r>
            <a:r>
              <a:rPr lang="en-US" altLang="zh-CN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endParaRPr lang="en-US" altLang="zh-CN" sz="2800" b="1" dirty="0">
              <a:solidFill>
                <a:srgbClr val="92ABD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8" name="Text 4"/>
          <p:cNvSpPr/>
          <p:nvPr>
            <p:custDataLst>
              <p:tags r:id="rId6"/>
            </p:custDataLst>
          </p:nvPr>
        </p:nvSpPr>
        <p:spPr>
          <a:xfrm>
            <a:off x="3435350" y="3830320"/>
            <a:ext cx="7094855" cy="1297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Arial Rounded MT Bold" panose="020F0704030504030204" charset="0"/>
              </a:rPr>
              <a:t>对接多家票务平台，比价、优惠券、座位图聚合呈现，支持一键转赠与电子发票，让购票变得轻松便捷。</a:t>
            </a:r>
            <a:endParaRPr lang="zh-CN" altLang="en-US" sz="1600" dirty="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Arial Rounded MT Bold" panose="020F0704030504030204" charset="0"/>
            </a:endParaRPr>
          </a:p>
        </p:txBody>
      </p:sp>
      <p:sp>
        <p:nvSpPr>
          <p:cNvPr id="9" name="Text 5"/>
          <p:cNvSpPr/>
          <p:nvPr>
            <p:custDataLst>
              <p:tags r:id="rId7"/>
            </p:custDataLst>
          </p:nvPr>
        </p:nvSpPr>
        <p:spPr>
          <a:xfrm>
            <a:off x="4112895" y="5123815"/>
            <a:ext cx="7464425" cy="571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F093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从</a:t>
            </a:r>
            <a:r>
              <a:rPr lang="en-US" altLang="zh-CN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r>
              <a:rPr lang="zh-CN" altLang="en-US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孤独观演</a:t>
            </a:r>
            <a:r>
              <a:rPr lang="en-US" altLang="zh-CN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r>
              <a:rPr lang="zh-CN" altLang="en-US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到</a:t>
            </a:r>
            <a:r>
              <a:rPr lang="en-US" altLang="zh-CN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r>
              <a:rPr lang="zh-CN" altLang="en-US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共鸣社区</a:t>
            </a:r>
            <a:r>
              <a:rPr lang="en-US" altLang="zh-CN" sz="2800" b="1" dirty="0">
                <a:solidFill>
                  <a:srgbClr val="92ABD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endParaRPr lang="en-US" altLang="zh-CN" sz="2800" b="1" dirty="0">
              <a:solidFill>
                <a:srgbClr val="92ABD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0" name="Text 6"/>
          <p:cNvSpPr/>
          <p:nvPr>
            <p:custDataLst>
              <p:tags r:id="rId8"/>
            </p:custDataLst>
          </p:nvPr>
        </p:nvSpPr>
        <p:spPr>
          <a:xfrm>
            <a:off x="4482465" y="5543550"/>
            <a:ext cx="7094855" cy="1297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  <a:cs typeface="Arial Rounded MT Bold" panose="020F0704030504030204" charset="0"/>
              </a:rPr>
              <a:t>按剧目、场次、角色自动分群，用户可发布带票根的防伪剧评，打造‘看过才能说’的可信氛围，形成独特的内容生态。</a:t>
            </a:r>
            <a:endParaRPr lang="zh-CN" altLang="en-US" sz="16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  <a:cs typeface="Arial Rounded MT Bold" panose="020F070403050403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-20320" y="0"/>
            <a:ext cx="12212320" cy="6859905"/>
          </a:xfrm>
          <a:prstGeom prst="rect">
            <a:avLst/>
          </a:prstGeom>
          <a:solidFill>
            <a:srgbClr val="FADBDF">
              <a:alpha val="38039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-20320" y="0"/>
            <a:ext cx="12212320" cy="68599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4-12:06:00-d2sh0a61bb2p4onbopn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4240" y="-137160"/>
            <a:ext cx="3029585" cy="3094990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4-12:06:00-d2sh0a61bb2p4onbopm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-20320" y="-2105025"/>
            <a:ext cx="7459345" cy="5433060"/>
          </a:xfrm>
          <a:prstGeom prst="rect">
            <a:avLst/>
          </a:prstGeom>
        </p:spPr>
      </p:pic>
      <p:pic>
        <p:nvPicPr>
          <p:cNvPr id="10" name="Image 6" descr="https://kimi-img.moonshot.cn/pub/slides/slides_tmpl/image/25-09-04-12:06:01-d2sh0ae1bb2p4onbopp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86995" y="76200"/>
            <a:ext cx="3466465" cy="2668270"/>
          </a:xfrm>
          <a:prstGeom prst="rect">
            <a:avLst/>
          </a:prstGeom>
        </p:spPr>
      </p:pic>
      <p:sp>
        <p:nvSpPr>
          <p:cNvPr id="12" name="Shape 2"/>
          <p:cNvSpPr/>
          <p:nvPr/>
        </p:nvSpPr>
        <p:spPr>
          <a:xfrm>
            <a:off x="1591945" y="1212850"/>
            <a:ext cx="9548495" cy="5199380"/>
          </a:xfrm>
          <a:prstGeom prst="roundRect">
            <a:avLst/>
          </a:prstGeom>
          <a:gradFill flip="none" rotWithShape="1">
            <a:gsLst>
              <a:gs pos="0">
                <a:srgbClr val="FFE6E8"/>
              </a:gs>
              <a:gs pos="100000">
                <a:srgbClr val="FFF5D1"/>
              </a:gs>
            </a:gsLst>
            <a:lin ang="2700000" scaled="1"/>
          </a:gradFill>
          <a:effectLst>
            <a:outerShdw blurRad="317500" dist="50792" dir="2700000" algn="bl" rotWithShape="0">
              <a:srgbClr val="851321">
                <a:alpha val="32157"/>
              </a:srgbClr>
            </a:outerShdw>
          </a:effectLst>
        </p:spPr>
      </p:sp>
      <p:sp>
        <p:nvSpPr>
          <p:cNvPr id="13" name="Text 3"/>
          <p:cNvSpPr/>
          <p:nvPr/>
        </p:nvSpPr>
        <p:spPr>
          <a:xfrm>
            <a:off x="1951990" y="2120900"/>
            <a:ext cx="8288020" cy="30943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8"/>
          <p:cNvSpPr/>
          <p:nvPr/>
        </p:nvSpPr>
        <p:spPr>
          <a:xfrm>
            <a:off x="4158615" y="212725"/>
            <a:ext cx="4415790" cy="883920"/>
          </a:xfrm>
          <a:prstGeom prst="roundRect">
            <a:avLst>
              <a:gd name="adj" fmla="val 50000"/>
            </a:avLst>
          </a:prstGeom>
          <a:solidFill>
            <a:srgbClr val="ACA4E8"/>
          </a:solidFill>
        </p:spPr>
      </p:sp>
      <p:pic>
        <p:nvPicPr>
          <p:cNvPr id="7" name="Image 3" descr="https://kimi-img.moonshot.cn/pub/slides/slides_tmpl/image/25-09-04-12:06:05-d2sh0be1bb2p4onbops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040000">
            <a:off x="9938385" y="6050280"/>
            <a:ext cx="754380" cy="78359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731135" y="4364990"/>
            <a:ext cx="2644775" cy="271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1" name="Image 8" descr="https://kimi-img.moonshot.cn/pub/slides/slides_tmpl/image/25-09-04-12:06:01-d2sh0ae1bb2p4onbop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4135" y="4456430"/>
            <a:ext cx="2929255" cy="2491105"/>
          </a:xfrm>
          <a:prstGeom prst="rect">
            <a:avLst/>
          </a:prstGeom>
        </p:spPr>
      </p:pic>
      <p:pic>
        <p:nvPicPr>
          <p:cNvPr id="23" name="Image 10" descr="https://kimi-img.moonshot.cn/pub/slides/slides_tmpl/image/25-09-04-12:06:02-d2sh0am1bb2p4onbopq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6215" y="4727575"/>
            <a:ext cx="2103755" cy="2391410"/>
          </a:xfrm>
          <a:prstGeom prst="rect">
            <a:avLst/>
          </a:prstGeom>
        </p:spPr>
      </p:pic>
      <p:pic>
        <p:nvPicPr>
          <p:cNvPr id="24" name="Image 11" descr="https://kimi-img.moonshot.cn/pub/slides/slides_tmpl/image/25-09-04-12:06:08-d2sh0c61bb2p4onboq0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365" y="2266315"/>
            <a:ext cx="1662430" cy="1244600"/>
          </a:xfrm>
          <a:prstGeom prst="rect">
            <a:avLst/>
          </a:prstGeom>
        </p:spPr>
      </p:pic>
      <p:pic>
        <p:nvPicPr>
          <p:cNvPr id="26" name="Image 13" descr="https://kimi-img.moonshot.cn/pub/slides/slides_tmpl/image/25-09-04-12:06:10-d2sh0cm1bb2p4onboq2g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4085" y="620395"/>
            <a:ext cx="749935" cy="796290"/>
          </a:xfrm>
          <a:prstGeom prst="rect">
            <a:avLst/>
          </a:prstGeom>
        </p:spPr>
      </p:pic>
      <p:sp>
        <p:nvSpPr>
          <p:cNvPr id="14" name="Text 4"/>
          <p:cNvSpPr/>
          <p:nvPr/>
        </p:nvSpPr>
        <p:spPr>
          <a:xfrm>
            <a:off x="4578985" y="266700"/>
            <a:ext cx="3477895" cy="8299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4800" dirty="0">
                <a:solidFill>
                  <a:schemeClr val="bg1">
                    <a:lumMod val="95000"/>
                  </a:schemeClr>
                </a:solidFill>
                <a:latin typeface="Arial Black" panose="020B0A04020102020204" charset="0"/>
                <a:ea typeface="华文琥珀" panose="02010800040101010101" charset="-122"/>
                <a:cs typeface="Arial Black" panose="020B0A04020102020204" charset="0"/>
              </a:rPr>
              <a:t>矩阵分析</a:t>
            </a:r>
            <a:endParaRPr lang="zh-CN" altLang="en-US" sz="4800" b="1" dirty="0">
              <a:solidFill>
                <a:schemeClr val="bg1">
                  <a:lumMod val="95000"/>
                </a:schemeClr>
              </a:solidFill>
              <a:latin typeface="Arial Black" panose="020B0A04020102020204" charset="0"/>
              <a:ea typeface="华文琥珀" panose="02010800040101010101" charset="-122"/>
              <a:cs typeface="Arial Black" panose="020B0A04020102020204" charset="0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>
            <a:off x="2364105" y="3801110"/>
            <a:ext cx="7975600" cy="635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6395085" y="1572260"/>
            <a:ext cx="0" cy="4523105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542405" y="1283970"/>
            <a:ext cx="1667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charset="0"/>
                <a:ea typeface="华文琥珀" panose="02010800040101010101" charset="-122"/>
                <a:cs typeface="Arial Black" panose="020B0A04020102020204" charset="0"/>
              </a:rPr>
              <a:t>社区属性</a:t>
            </a:r>
            <a:endParaRPr lang="zh-CN" altLang="en-US" sz="2800" dirty="0">
              <a:solidFill>
                <a:schemeClr val="accent6">
                  <a:lumMod val="60000"/>
                  <a:lumOff val="40000"/>
                </a:schemeClr>
              </a:solidFill>
              <a:latin typeface="Arial Black" panose="020B0A04020102020204" charset="0"/>
              <a:ea typeface="华文琥珀" panose="02010800040101010101" charset="-122"/>
              <a:cs typeface="Arial Black" panose="020B0A0402010202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311640" y="3052445"/>
            <a:ext cx="1667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charset="0"/>
                <a:ea typeface="华文琥珀" panose="02010800040101010101" charset="-122"/>
                <a:cs typeface="Arial Black" panose="020B0A04020102020204" charset="0"/>
              </a:rPr>
              <a:t>工具属性</a:t>
            </a:r>
            <a:endParaRPr lang="zh-CN" altLang="en-US" sz="2800" dirty="0">
              <a:solidFill>
                <a:schemeClr val="accent6">
                  <a:lumMod val="60000"/>
                  <a:lumOff val="40000"/>
                </a:schemeClr>
              </a:solidFill>
              <a:latin typeface="Arial Black" panose="020B0A04020102020204" charset="0"/>
              <a:ea typeface="华文琥珀" panose="02010800040101010101" charset="-122"/>
              <a:cs typeface="Arial Black" panose="020B0A04020102020204" charset="0"/>
            </a:endParaRPr>
          </a:p>
        </p:txBody>
      </p:sp>
      <p:pic>
        <p:nvPicPr>
          <p:cNvPr id="15" name="图片 14" descr="小红书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6100" y="1877695"/>
            <a:ext cx="1084786" cy="1080000"/>
          </a:xfrm>
          <a:prstGeom prst="rect">
            <a:avLst/>
          </a:prstGeom>
        </p:spPr>
      </p:pic>
      <p:pic>
        <p:nvPicPr>
          <p:cNvPr id="16" name="图片 15" descr="微博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1000" y="2494280"/>
            <a:ext cx="1085200" cy="1080000"/>
          </a:xfrm>
          <a:prstGeom prst="rect">
            <a:avLst/>
          </a:prstGeom>
        </p:spPr>
      </p:pic>
      <p:pic>
        <p:nvPicPr>
          <p:cNvPr id="17" name="图片 16" descr="猫眼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6425" y="4650740"/>
            <a:ext cx="1085200" cy="1080000"/>
          </a:xfrm>
          <a:prstGeom prst="rect">
            <a:avLst/>
          </a:prstGeom>
          <a:effectLst/>
        </p:spPr>
      </p:pic>
      <p:pic>
        <p:nvPicPr>
          <p:cNvPr id="20" name="图片 19" descr="豆瓣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8090" y="3901440"/>
            <a:ext cx="1085200" cy="1080000"/>
          </a:xfrm>
          <a:prstGeom prst="rect">
            <a:avLst/>
          </a:prstGeom>
        </p:spPr>
      </p:pic>
      <p:pic>
        <p:nvPicPr>
          <p:cNvPr id="22" name="图片 21" descr="大众点评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02425" y="4372610"/>
            <a:ext cx="1085200" cy="1080000"/>
          </a:xfrm>
          <a:prstGeom prst="rect">
            <a:avLst/>
          </a:prstGeom>
        </p:spPr>
      </p:pic>
      <p:pic>
        <p:nvPicPr>
          <p:cNvPr id="25" name="图片 24" descr="大麦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85935" y="4650740"/>
            <a:ext cx="1085200" cy="1080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0" y="-1270"/>
            <a:ext cx="12212320" cy="6859905"/>
          </a:xfrm>
          <a:prstGeom prst="rect">
            <a:avLst/>
          </a:prstGeom>
          <a:solidFill>
            <a:srgbClr val="FADBDF">
              <a:alpha val="25098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-13970" y="-1270"/>
            <a:ext cx="12212320" cy="68599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4-12:06:00-d2sh0a61bb2p4onbopm0.png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 rot="10800000">
            <a:off x="4732655" y="3540125"/>
            <a:ext cx="7459345" cy="543306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4-12:06:00-d2sh0a61bb2p4onbopm0.png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-20320" y="-2087245"/>
            <a:ext cx="7459345" cy="543306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304800" y="421640"/>
            <a:ext cx="11378565" cy="6003290"/>
          </a:xfrm>
          <a:prstGeom prst="roundRect">
            <a:avLst>
              <a:gd name="adj" fmla="val 11630"/>
            </a:avLst>
          </a:prstGeom>
          <a:gradFill flip="none" rotWithShape="1">
            <a:gsLst>
              <a:gs pos="0">
                <a:srgbClr val="FFF2F3"/>
              </a:gs>
              <a:gs pos="100000">
                <a:srgbClr val="FFFCF1"/>
              </a:gs>
            </a:gsLst>
            <a:lin ang="2700000" scaled="1"/>
          </a:gradFill>
          <a:effectLst>
            <a:outerShdw blurRad="317500" dist="50792" dir="2700000" algn="bl" rotWithShape="0">
              <a:srgbClr val="851321">
                <a:alpha val="32157"/>
              </a:srgbClr>
            </a:outerShdw>
          </a:effectLst>
        </p:spPr>
      </p:sp>
      <p:sp>
        <p:nvSpPr>
          <p:cNvPr id="7" name="Text 3"/>
          <p:cNvSpPr/>
          <p:nvPr/>
        </p:nvSpPr>
        <p:spPr>
          <a:xfrm>
            <a:off x="423545" y="421640"/>
            <a:ext cx="11378565" cy="600329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2738120" y="3089910"/>
            <a:ext cx="2331720" cy="495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7D5FAA"/>
                </a:solidFill>
                <a:latin typeface="MiSans" pitchFamily="34" charset="-122"/>
                <a:ea typeface="MiSans" pitchFamily="34" charset="-122"/>
                <a:cs typeface="MiSans" pitchFamily="34" charset="-122"/>
                <a:sym typeface="MiSans" pitchFamily="34" charset="-122"/>
              </a:rPr>
              <a:t>CONTENT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832610" y="2189480"/>
            <a:ext cx="2018030" cy="814705"/>
          </a:xfrm>
          <a:prstGeom prst="roundRect">
            <a:avLst>
              <a:gd name="adj" fmla="val 50000"/>
            </a:avLst>
          </a:prstGeom>
          <a:solidFill>
            <a:srgbClr val="ACA4E8"/>
          </a:solidFill>
        </p:spPr>
      </p:sp>
      <p:sp>
        <p:nvSpPr>
          <p:cNvPr id="10" name="Text 6"/>
          <p:cNvSpPr/>
          <p:nvPr/>
        </p:nvSpPr>
        <p:spPr>
          <a:xfrm>
            <a:off x="1832610" y="2189480"/>
            <a:ext cx="2018030" cy="8147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2149475" y="2243455"/>
            <a:ext cx="1384300" cy="70739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2"/>
                <a:sym typeface="MiSans" pitchFamily="34" charset="-122"/>
              </a:rPr>
              <a:t>目录</a:t>
            </a:r>
            <a:endParaRPr lang="en-US" sz="1600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12" name="Shape 8"/>
          <p:cNvSpPr/>
          <p:nvPr>
            <p:custDataLst>
              <p:tags r:id="rId2"/>
            </p:custDataLst>
          </p:nvPr>
        </p:nvSpPr>
        <p:spPr>
          <a:xfrm>
            <a:off x="5822950" y="1035050"/>
            <a:ext cx="653415" cy="624840"/>
          </a:xfrm>
          <a:prstGeom prst="ellipse">
            <a:avLst/>
          </a:prstGeom>
          <a:solidFill>
            <a:srgbClr val="7D5FAA"/>
          </a:solidFill>
        </p:spPr>
      </p:sp>
      <p:sp>
        <p:nvSpPr>
          <p:cNvPr id="13" name="Text 9"/>
          <p:cNvSpPr/>
          <p:nvPr/>
        </p:nvSpPr>
        <p:spPr>
          <a:xfrm>
            <a:off x="5822950" y="1035050"/>
            <a:ext cx="653415" cy="624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>
            <p:custDataLst>
              <p:tags r:id="rId3"/>
            </p:custDataLst>
          </p:nvPr>
        </p:nvSpPr>
        <p:spPr>
          <a:xfrm>
            <a:off x="5822950" y="3081655"/>
            <a:ext cx="653415" cy="624840"/>
          </a:xfrm>
          <a:prstGeom prst="ellipse">
            <a:avLst/>
          </a:prstGeom>
          <a:solidFill>
            <a:srgbClr val="7D5FAA"/>
          </a:solidFill>
        </p:spPr>
      </p:sp>
      <p:sp>
        <p:nvSpPr>
          <p:cNvPr id="15" name="Text 11"/>
          <p:cNvSpPr/>
          <p:nvPr/>
        </p:nvSpPr>
        <p:spPr>
          <a:xfrm>
            <a:off x="5822950" y="3081655"/>
            <a:ext cx="653415" cy="624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6" name="Image 2" descr="https://kimi-img.moonshot.cn/pub/slides/slides_tmpl/image/25-09-04-12:06:03-d2sh0au1bb2p4onbopr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045" y="3022600"/>
            <a:ext cx="360045" cy="372745"/>
          </a:xfrm>
          <a:prstGeom prst="rect">
            <a:avLst/>
          </a:prstGeom>
        </p:spPr>
      </p:pic>
      <p:pic>
        <p:nvPicPr>
          <p:cNvPr id="17" name="Image 3" descr="https://kimi-img.moonshot.cn/pub/slides/slides_tmpl/image/25-09-04-12:06:04-d2sh0b61bb2p4onbopr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550" y="2519680"/>
            <a:ext cx="656590" cy="685165"/>
          </a:xfrm>
          <a:prstGeom prst="rect">
            <a:avLst/>
          </a:prstGeom>
        </p:spPr>
      </p:pic>
      <p:pic>
        <p:nvPicPr>
          <p:cNvPr id="18" name="Image 4" descr="https://kimi-img.moonshot.cn/pub/slides/slides_tmpl/image/25-09-04-12:06:07-d2sh0bu1bb2p4onbopu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8195" y="1310005"/>
            <a:ext cx="1731645" cy="1336675"/>
          </a:xfrm>
          <a:prstGeom prst="rect">
            <a:avLst/>
          </a:prstGeom>
        </p:spPr>
      </p:pic>
      <p:sp>
        <p:nvSpPr>
          <p:cNvPr id="19" name="Shape 12"/>
          <p:cNvSpPr/>
          <p:nvPr>
            <p:custDataLst>
              <p:tags r:id="rId7"/>
            </p:custDataLst>
          </p:nvPr>
        </p:nvSpPr>
        <p:spPr>
          <a:xfrm>
            <a:off x="5822950" y="2021840"/>
            <a:ext cx="653415" cy="624840"/>
          </a:xfrm>
          <a:prstGeom prst="ellipse">
            <a:avLst/>
          </a:prstGeom>
          <a:solidFill>
            <a:srgbClr val="7D5FAA"/>
          </a:solidFill>
        </p:spPr>
      </p:sp>
      <p:sp>
        <p:nvSpPr>
          <p:cNvPr id="20" name="Text 13"/>
          <p:cNvSpPr/>
          <p:nvPr/>
        </p:nvSpPr>
        <p:spPr>
          <a:xfrm>
            <a:off x="5822950" y="2021840"/>
            <a:ext cx="653415" cy="624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4"/>
          <p:cNvSpPr/>
          <p:nvPr>
            <p:custDataLst>
              <p:tags r:id="rId8"/>
            </p:custDataLst>
          </p:nvPr>
        </p:nvSpPr>
        <p:spPr>
          <a:xfrm>
            <a:off x="5865495" y="4130675"/>
            <a:ext cx="653415" cy="624840"/>
          </a:xfrm>
          <a:prstGeom prst="ellipse">
            <a:avLst/>
          </a:prstGeom>
          <a:solidFill>
            <a:srgbClr val="7D5FAA"/>
          </a:solidFill>
        </p:spPr>
      </p:sp>
      <p:sp>
        <p:nvSpPr>
          <p:cNvPr id="22" name="Text 15"/>
          <p:cNvSpPr/>
          <p:nvPr/>
        </p:nvSpPr>
        <p:spPr>
          <a:xfrm>
            <a:off x="5865495" y="4130675"/>
            <a:ext cx="653415" cy="624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16"/>
          <p:cNvSpPr/>
          <p:nvPr>
            <p:custDataLst>
              <p:tags r:id="rId9"/>
            </p:custDataLst>
          </p:nvPr>
        </p:nvSpPr>
        <p:spPr>
          <a:xfrm>
            <a:off x="5865495" y="5198110"/>
            <a:ext cx="653415" cy="624840"/>
          </a:xfrm>
          <a:prstGeom prst="ellipse">
            <a:avLst/>
          </a:prstGeom>
          <a:solidFill>
            <a:srgbClr val="7D5FAA"/>
          </a:solidFill>
        </p:spPr>
      </p:sp>
      <p:sp>
        <p:nvSpPr>
          <p:cNvPr id="24" name="Text 17"/>
          <p:cNvSpPr/>
          <p:nvPr/>
        </p:nvSpPr>
        <p:spPr>
          <a:xfrm>
            <a:off x="5865495" y="5198110"/>
            <a:ext cx="653415" cy="62484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5" name="Image 5" descr="https://kimi-img.moonshot.cn/pub/slides/slides_tmpl/image/25-09-04-12:06:07-d2sh0bu1bb2p4onbopt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8550" y="3673475"/>
            <a:ext cx="2915920" cy="5178425"/>
          </a:xfrm>
          <a:prstGeom prst="rect">
            <a:avLst/>
          </a:prstGeom>
        </p:spPr>
      </p:pic>
      <p:sp>
        <p:nvSpPr>
          <p:cNvPr id="26" name="Text 18"/>
          <p:cNvSpPr/>
          <p:nvPr>
            <p:custDataLst>
              <p:tags r:id="rId11"/>
            </p:custDataLst>
          </p:nvPr>
        </p:nvSpPr>
        <p:spPr>
          <a:xfrm>
            <a:off x="5870575" y="1033780"/>
            <a:ext cx="543560" cy="5899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2"/>
                <a:sym typeface="MiSans" pitchFamily="34" charset="-122"/>
              </a:rPr>
              <a:t>1</a:t>
            </a:r>
            <a:endParaRPr lang="en-US" sz="1600" dirty="0"/>
          </a:p>
        </p:txBody>
      </p:sp>
      <p:sp>
        <p:nvSpPr>
          <p:cNvPr id="27" name="Text 19"/>
          <p:cNvSpPr/>
          <p:nvPr>
            <p:custDataLst>
              <p:tags r:id="rId12"/>
            </p:custDataLst>
          </p:nvPr>
        </p:nvSpPr>
        <p:spPr>
          <a:xfrm>
            <a:off x="6581775" y="1150620"/>
            <a:ext cx="4611370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2"/>
                <a:sym typeface="MiSans" pitchFamily="34" charset="-122"/>
              </a:rPr>
              <a:t>产品简介与痛点分析</a:t>
            </a:r>
            <a:endParaRPr lang="zh-CN" altLang="en-US" sz="2400" b="1" dirty="0">
              <a:solidFill>
                <a:srgbClr val="0D0D0D"/>
              </a:solidFill>
              <a:latin typeface="MiSans" pitchFamily="34" charset="-122"/>
              <a:ea typeface="MiSans" pitchFamily="34" charset="-122"/>
              <a:cs typeface="MiSans" pitchFamily="34" charset="-122"/>
              <a:sym typeface="MiSans" pitchFamily="34" charset="-122"/>
            </a:endParaRPr>
          </a:p>
        </p:txBody>
      </p:sp>
      <p:sp>
        <p:nvSpPr>
          <p:cNvPr id="28" name="Text 20"/>
          <p:cNvSpPr/>
          <p:nvPr>
            <p:custDataLst>
              <p:tags r:id="rId13"/>
            </p:custDataLst>
          </p:nvPr>
        </p:nvSpPr>
        <p:spPr>
          <a:xfrm>
            <a:off x="5882005" y="2012315"/>
            <a:ext cx="543560" cy="5899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2"/>
                <a:sym typeface="MiSans" pitchFamily="34" charset="-122"/>
              </a:rPr>
              <a:t>2</a:t>
            </a:r>
            <a:endParaRPr lang="en-US" sz="1600" dirty="0"/>
          </a:p>
        </p:txBody>
      </p:sp>
      <p:sp>
        <p:nvSpPr>
          <p:cNvPr id="29" name="Text 21"/>
          <p:cNvSpPr/>
          <p:nvPr>
            <p:custDataLst>
              <p:tags r:id="rId14"/>
            </p:custDataLst>
          </p:nvPr>
        </p:nvSpPr>
        <p:spPr>
          <a:xfrm>
            <a:off x="6581775" y="2125345"/>
            <a:ext cx="4612005" cy="52197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2"/>
                <a:sym typeface="MiSans" pitchFamily="34" charset="-122"/>
              </a:rPr>
              <a:t>功能介绍与产品迭代</a:t>
            </a:r>
            <a:endParaRPr lang="zh-CN" altLang="en-US" sz="2400" b="1" dirty="0">
              <a:solidFill>
                <a:srgbClr val="0D0D0D"/>
              </a:solidFill>
              <a:latin typeface="MiSans" pitchFamily="34" charset="-122"/>
              <a:ea typeface="MiSans" pitchFamily="34" charset="-122"/>
              <a:cs typeface="MiSans" pitchFamily="34" charset="-122"/>
              <a:sym typeface="MiSans" pitchFamily="34" charset="-122"/>
            </a:endParaRPr>
          </a:p>
        </p:txBody>
      </p:sp>
      <p:sp>
        <p:nvSpPr>
          <p:cNvPr id="30" name="Text 22"/>
          <p:cNvSpPr/>
          <p:nvPr>
            <p:custDataLst>
              <p:tags r:id="rId15"/>
            </p:custDataLst>
          </p:nvPr>
        </p:nvSpPr>
        <p:spPr>
          <a:xfrm>
            <a:off x="5882005" y="3083560"/>
            <a:ext cx="543560" cy="5899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2"/>
                <a:sym typeface="MiSans" pitchFamily="34" charset="-122"/>
              </a:rPr>
              <a:t>3</a:t>
            </a:r>
            <a:endParaRPr lang="en-US" sz="1600" dirty="0"/>
          </a:p>
        </p:txBody>
      </p:sp>
      <p:sp>
        <p:nvSpPr>
          <p:cNvPr id="31" name="Text 23"/>
          <p:cNvSpPr/>
          <p:nvPr>
            <p:custDataLst>
              <p:tags r:id="rId16"/>
            </p:custDataLst>
          </p:nvPr>
        </p:nvSpPr>
        <p:spPr>
          <a:xfrm>
            <a:off x="6581775" y="3175635"/>
            <a:ext cx="4612005" cy="5029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2"/>
                <a:sym typeface="MiSans" pitchFamily="34" charset="-122"/>
              </a:rPr>
              <a:t>用户画像与营销方案</a:t>
            </a:r>
            <a:endParaRPr lang="zh-CN" altLang="en-US" sz="2400" b="1" dirty="0">
              <a:solidFill>
                <a:srgbClr val="0D0D0D"/>
              </a:solidFill>
              <a:latin typeface="MiSans" pitchFamily="34" charset="-122"/>
              <a:ea typeface="MiSans" pitchFamily="34" charset="-122"/>
              <a:cs typeface="MiSans" pitchFamily="34" charset="-122"/>
              <a:sym typeface="MiSans" pitchFamily="34" charset="-122"/>
            </a:endParaRPr>
          </a:p>
        </p:txBody>
      </p:sp>
      <p:sp>
        <p:nvSpPr>
          <p:cNvPr id="32" name="Text 24"/>
          <p:cNvSpPr/>
          <p:nvPr>
            <p:custDataLst>
              <p:tags r:id="rId17"/>
            </p:custDataLst>
          </p:nvPr>
        </p:nvSpPr>
        <p:spPr>
          <a:xfrm>
            <a:off x="5909945" y="4132580"/>
            <a:ext cx="543560" cy="5899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2"/>
                <a:sym typeface="MiSans" pitchFamily="34" charset="-122"/>
              </a:rPr>
              <a:t>4</a:t>
            </a:r>
            <a:endParaRPr lang="en-US" sz="1600" dirty="0"/>
          </a:p>
        </p:txBody>
      </p:sp>
      <p:sp>
        <p:nvSpPr>
          <p:cNvPr id="33" name="Text 25"/>
          <p:cNvSpPr/>
          <p:nvPr>
            <p:custDataLst>
              <p:tags r:id="rId18"/>
            </p:custDataLst>
          </p:nvPr>
        </p:nvSpPr>
        <p:spPr>
          <a:xfrm>
            <a:off x="6624320" y="4220845"/>
            <a:ext cx="4568825" cy="5029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2"/>
                <a:sym typeface="MiSans" pitchFamily="34" charset="-122"/>
              </a:rPr>
              <a:t>核心价值与产品卖点</a:t>
            </a:r>
            <a:endParaRPr lang="zh-CN" altLang="en-US" sz="2400" b="1" dirty="0">
              <a:solidFill>
                <a:srgbClr val="0D0D0D"/>
              </a:solidFill>
              <a:latin typeface="MiSans" pitchFamily="34" charset="-122"/>
              <a:ea typeface="MiSans" pitchFamily="34" charset="-122"/>
              <a:cs typeface="MiSans" pitchFamily="34" charset="-122"/>
              <a:sym typeface="MiSans" pitchFamily="34" charset="-122"/>
            </a:endParaRPr>
          </a:p>
        </p:txBody>
      </p:sp>
      <p:sp>
        <p:nvSpPr>
          <p:cNvPr id="34" name="Text 26"/>
          <p:cNvSpPr/>
          <p:nvPr>
            <p:custDataLst>
              <p:tags r:id="rId19"/>
            </p:custDataLst>
          </p:nvPr>
        </p:nvSpPr>
        <p:spPr>
          <a:xfrm>
            <a:off x="5921375" y="5200015"/>
            <a:ext cx="543560" cy="58991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2"/>
                <a:sym typeface="MiSans" pitchFamily="34" charset="-122"/>
              </a:rPr>
              <a:t>5</a:t>
            </a:r>
            <a:endParaRPr lang="en-US" sz="1600" dirty="0"/>
          </a:p>
        </p:txBody>
      </p:sp>
      <p:sp>
        <p:nvSpPr>
          <p:cNvPr id="35" name="Text 27"/>
          <p:cNvSpPr/>
          <p:nvPr>
            <p:custDataLst>
              <p:tags r:id="rId20"/>
            </p:custDataLst>
          </p:nvPr>
        </p:nvSpPr>
        <p:spPr>
          <a:xfrm>
            <a:off x="6624320" y="5266055"/>
            <a:ext cx="4569460" cy="5029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400" b="1" dirty="0">
                <a:solidFill>
                  <a:srgbClr val="0D0D0D"/>
                </a:solidFill>
                <a:latin typeface="MiSans" pitchFamily="34" charset="-122"/>
                <a:ea typeface="MiSans" pitchFamily="34" charset="-122"/>
                <a:cs typeface="MiSans" pitchFamily="34" charset="-122"/>
                <a:sym typeface="MiSans" pitchFamily="34" charset="-122"/>
              </a:rPr>
              <a:t>产品总结与未来展望</a:t>
            </a:r>
            <a:endParaRPr lang="zh-CN" altLang="en-US" sz="2400" b="1" dirty="0">
              <a:solidFill>
                <a:srgbClr val="0D0D0D"/>
              </a:solidFill>
              <a:latin typeface="MiSans" pitchFamily="34" charset="-122"/>
              <a:ea typeface="MiSans" pitchFamily="34" charset="-122"/>
              <a:cs typeface="MiSans" pitchFamily="34" charset="-122"/>
              <a:sym typeface="MiSans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Image 1" descr="https://kimi-img.moonshot.cn/pub/slides/slides_tmpl/image/25-09-04-12:06:00-d2sh0a61bb2p4onbopm0.png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 rot="10800000">
            <a:off x="4739005" y="3556000"/>
            <a:ext cx="7459345" cy="5433060"/>
          </a:xfrm>
          <a:prstGeom prst="rect">
            <a:avLst/>
          </a:prstGeom>
        </p:spPr>
      </p:pic>
      <p:pic>
        <p:nvPicPr>
          <p:cNvPr id="6" name="Image 1" descr="https://kimi-img.moonshot.cn/pub/slides/slides_tmpl/image/25-09-04-12:06:00-d2sh0a61bb2p4onbopm0.png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-20320" y="-2087245"/>
            <a:ext cx="7459345" cy="5433060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-20320" y="-1905"/>
            <a:ext cx="12212320" cy="6859905"/>
          </a:xfrm>
          <a:prstGeom prst="rect">
            <a:avLst/>
          </a:prstGeom>
          <a:solidFill>
            <a:srgbClr val="FADBDF">
              <a:alpha val="25098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-13970" y="-1905"/>
            <a:ext cx="12212320" cy="68599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493135" y="1760855"/>
            <a:ext cx="3101340" cy="46539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2432050" y="1234440"/>
            <a:ext cx="6965950" cy="4944110"/>
          </a:xfrm>
          <a:prstGeom prst="round2SameRect">
            <a:avLst>
              <a:gd name="adj1" fmla="val 20004"/>
              <a:gd name="adj2" fmla="val 10995"/>
            </a:avLst>
          </a:prstGeom>
          <a:gradFill flip="none" rotWithShape="1">
            <a:gsLst>
              <a:gs pos="0">
                <a:srgbClr val="F5B7BE"/>
              </a:gs>
              <a:gs pos="100000">
                <a:srgbClr val="FFFEF5"/>
              </a:gs>
            </a:gsLst>
            <a:lin ang="2700000" scaled="1"/>
          </a:gradFill>
          <a:effectLst>
            <a:outerShdw blurRad="50800" dist="38100" dir="2700000" algn="bl" rotWithShape="0">
              <a:srgbClr val="C81D31">
                <a:alpha val="32157"/>
              </a:srgbClr>
            </a:outerShdw>
          </a:effectLst>
        </p:spPr>
      </p:sp>
      <p:sp>
        <p:nvSpPr>
          <p:cNvPr id="12" name="Text 8"/>
          <p:cNvSpPr/>
          <p:nvPr/>
        </p:nvSpPr>
        <p:spPr>
          <a:xfrm>
            <a:off x="8870950" y="1766570"/>
            <a:ext cx="3101340" cy="46539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6243320" y="5857875"/>
            <a:ext cx="3213735" cy="4616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8" name="Image 5" descr="https://kimi-img.moonshot.cn/pub/slides/slides_tmpl/image/25-09-04-12:06:11-d2sh0cu1bb2p4onboq6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785" y="1903095"/>
            <a:ext cx="963930" cy="972820"/>
          </a:xfrm>
          <a:prstGeom prst="rect">
            <a:avLst/>
          </a:prstGeom>
        </p:spPr>
      </p:pic>
      <p:pic>
        <p:nvPicPr>
          <p:cNvPr id="20" name="Image 7" descr="https://kimi-img.moonshot.cn/pub/slides/slides_tmpl/image/25-09-04-12:06:10-d2sh0cm1bb2p4onboq2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280000">
            <a:off x="2006600" y="5744210"/>
            <a:ext cx="912495" cy="9690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37635" y="363220"/>
            <a:ext cx="4210685" cy="6743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4000" dirty="0">
                <a:solidFill>
                  <a:srgbClr val="F0939E"/>
                </a:solidFill>
                <a:latin typeface="Arial Black" panose="020B0A04020102020204" charset="0"/>
                <a:ea typeface="华文琥珀" panose="02010800040101010101" charset="-122"/>
                <a:cs typeface="Arial Black" panose="020B0A04020102020204" charset="0"/>
              </a:rPr>
              <a:t>可持续</a:t>
            </a:r>
            <a:r>
              <a:rPr lang="zh-CN" altLang="en-US" sz="4000" dirty="0">
                <a:solidFill>
                  <a:srgbClr val="F0939E"/>
                </a:solidFill>
                <a:latin typeface="Arial Black" panose="020B0A04020102020204" charset="0"/>
                <a:ea typeface="华文琥珀" panose="02010800040101010101" charset="-122"/>
                <a:cs typeface="Arial Black" panose="020B0A04020102020204" charset="0"/>
              </a:rPr>
              <a:t>优势</a:t>
            </a:r>
            <a:endParaRPr lang="zh-CN" altLang="en-US" sz="4000" dirty="0">
              <a:solidFill>
                <a:srgbClr val="F0939E"/>
              </a:solidFill>
              <a:latin typeface="Arial Black" panose="020B0A04020102020204" charset="0"/>
              <a:ea typeface="华文琥珀" panose="02010800040101010101" charset="-122"/>
              <a:cs typeface="Arial Black" panose="020B0A04020102020204" charset="0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4469765" y="1485900"/>
            <a:ext cx="2832100" cy="1537335"/>
          </a:xfrm>
          <a:prstGeom prst="ellipse">
            <a:avLst/>
          </a:prstGeom>
          <a:solidFill>
            <a:srgbClr val="DCC6E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2875280" y="4782820"/>
            <a:ext cx="2343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更多用户</a:t>
            </a:r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2648585" y="4406900"/>
            <a:ext cx="2832100" cy="1537335"/>
          </a:xfrm>
          <a:prstGeom prst="ellipse">
            <a:avLst/>
          </a:prstGeom>
          <a:solidFill>
            <a:srgbClr val="DCC6E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4984115" y="1640840"/>
            <a:ext cx="1804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800" dirty="0">
                <a:solidFill>
                  <a:schemeClr val="tx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更多用户行为</a:t>
            </a:r>
            <a:endParaRPr lang="en-US" altLang="en-US" sz="2000" dirty="0">
              <a:solidFill>
                <a:schemeClr val="tx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397625" y="4406900"/>
            <a:ext cx="2832100" cy="1537335"/>
          </a:xfrm>
          <a:prstGeom prst="ellipse">
            <a:avLst/>
          </a:prstGeom>
          <a:solidFill>
            <a:srgbClr val="DCC6EE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776470" y="2434590"/>
            <a:ext cx="225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800" dirty="0">
                <a:latin typeface="MiSans" pitchFamily="34" charset="-122"/>
                <a:ea typeface="MiSans" pitchFamily="34" charset="-122"/>
                <a:cs typeface="MiSans" pitchFamily="34" charset="-120"/>
              </a:rPr>
              <a:t>更精准的内容推荐</a:t>
            </a:r>
            <a:endParaRPr lang="en-US" dirty="0"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981960" y="4618990"/>
            <a:ext cx="2165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800" dirty="0">
                <a:latin typeface="MiSans" pitchFamily="34" charset="-122"/>
                <a:ea typeface="MiSans" pitchFamily="34" charset="-122"/>
                <a:cs typeface="MiSans" pitchFamily="34" charset="-120"/>
              </a:rPr>
              <a:t>更多用户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924175" y="5252085"/>
            <a:ext cx="2334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dirty="0">
                <a:latin typeface="MiSans" pitchFamily="34" charset="-122"/>
                <a:ea typeface="MiSans" pitchFamily="34" charset="-122"/>
                <a:cs typeface="MiSans" pitchFamily="34" charset="-120"/>
              </a:rPr>
              <a:t>更活跃的社区与内容</a:t>
            </a:r>
            <a:endParaRPr lang="en-US" altLang="en-US" dirty="0"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652895" y="4618990"/>
            <a:ext cx="2321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dirty="0">
                <a:latin typeface="MiSans" pitchFamily="34" charset="-122"/>
                <a:ea typeface="MiSans" pitchFamily="34" charset="-122"/>
                <a:cs typeface="MiSans" pitchFamily="34" charset="-120"/>
              </a:rPr>
              <a:t>更多优质内容与活动</a:t>
            </a:r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6682740" y="5252085"/>
            <a:ext cx="2334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dirty="0">
                <a:latin typeface="MiSans" pitchFamily="34" charset="-122"/>
                <a:ea typeface="MiSans" pitchFamily="34" charset="-122"/>
                <a:cs typeface="MiSans" pitchFamily="34" charset="-120"/>
              </a:rPr>
              <a:t>更强的用户粘性</a:t>
            </a:r>
            <a:endParaRPr lang="zh-CN" altLang="en-US"/>
          </a:p>
        </p:txBody>
      </p:sp>
      <p:sp>
        <p:nvSpPr>
          <p:cNvPr id="42" name="下箭头 41"/>
          <p:cNvSpPr/>
          <p:nvPr/>
        </p:nvSpPr>
        <p:spPr>
          <a:xfrm>
            <a:off x="5619750" y="2063750"/>
            <a:ext cx="534670" cy="381000"/>
          </a:xfrm>
          <a:prstGeom prst="downArrow">
            <a:avLst/>
          </a:prstGeom>
          <a:solidFill>
            <a:srgbClr val="FDEFE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7643495" y="4987290"/>
            <a:ext cx="412750" cy="285750"/>
          </a:xfrm>
          <a:prstGeom prst="downArrow">
            <a:avLst/>
          </a:prstGeom>
          <a:solidFill>
            <a:srgbClr val="FDEFE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下箭头 46"/>
          <p:cNvSpPr/>
          <p:nvPr/>
        </p:nvSpPr>
        <p:spPr>
          <a:xfrm>
            <a:off x="3858895" y="4966335"/>
            <a:ext cx="412750" cy="285750"/>
          </a:xfrm>
          <a:prstGeom prst="downArrow">
            <a:avLst/>
          </a:prstGeom>
          <a:solidFill>
            <a:srgbClr val="FDEFE9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环形箭头 48"/>
          <p:cNvSpPr/>
          <p:nvPr/>
        </p:nvSpPr>
        <p:spPr>
          <a:xfrm rot="9660000" flipV="1">
            <a:off x="3373755" y="2510155"/>
            <a:ext cx="2781300" cy="1955165"/>
          </a:xfrm>
          <a:prstGeom prst="circularArrow">
            <a:avLst>
              <a:gd name="adj1" fmla="val 13037"/>
              <a:gd name="adj2" fmla="val 1142319"/>
              <a:gd name="adj3" fmla="val 20497527"/>
              <a:gd name="adj4" fmla="val 16213187"/>
              <a:gd name="adj5" fmla="val 15735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环形箭头 50"/>
          <p:cNvSpPr/>
          <p:nvPr/>
        </p:nvSpPr>
        <p:spPr>
          <a:xfrm rot="2100000" flipV="1">
            <a:off x="4246880" y="3996690"/>
            <a:ext cx="2781300" cy="1955165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7245276"/>
              <a:gd name="adj5" fmla="val 1632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2" name="Image 9" descr="https://kimi-img.moonshot.cn/pub/slides/slides_tmpl/image/25-09-04-12:06:01-d2sh0ae1bb2p4onbopo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685" y="1099185"/>
            <a:ext cx="1096645" cy="1065530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4781550" y="3059430"/>
            <a:ext cx="2245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400" b="1" dirty="0">
                <a:solidFill>
                  <a:srgbClr val="4593C9"/>
                </a:solidFill>
                <a:latin typeface="Arial Rounded MT Bold" panose="020F0704030504030204" charset="0"/>
                <a:ea typeface="MiSans" pitchFamily="34" charset="-122"/>
                <a:cs typeface="Arial Rounded MT Bold" panose="020F0704030504030204" charset="0"/>
              </a:rPr>
              <a:t>数据智能飞轮</a:t>
            </a:r>
            <a:endParaRPr lang="en-US" sz="2400" b="1" dirty="0">
              <a:solidFill>
                <a:srgbClr val="4593C9"/>
              </a:solidFill>
              <a:latin typeface="Arial Rounded MT Bold" panose="020F0704030504030204" charset="0"/>
              <a:ea typeface="MiSans" pitchFamily="34" charset="-122"/>
              <a:cs typeface="Arial Rounded MT Bold" panose="020F070403050403020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924175" y="3946525"/>
            <a:ext cx="2245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solidFill>
                  <a:srgbClr val="4593C9"/>
                </a:solidFill>
                <a:latin typeface="Arial Rounded MT Bold" panose="020F0704030504030204" charset="0"/>
                <a:ea typeface="MiSans" pitchFamily="34" charset="-122"/>
                <a:cs typeface="Arial Rounded MT Bold" panose="020F0704030504030204" charset="0"/>
              </a:rPr>
              <a:t>网络效应</a:t>
            </a:r>
            <a:r>
              <a:rPr lang="en-US" sz="2400" b="1" dirty="0">
                <a:solidFill>
                  <a:srgbClr val="4593C9"/>
                </a:solidFill>
                <a:latin typeface="Arial Rounded MT Bold" panose="020F0704030504030204" charset="0"/>
                <a:ea typeface="MiSans" pitchFamily="34" charset="-122"/>
                <a:cs typeface="Arial Rounded MT Bold" panose="020F0704030504030204" charset="0"/>
              </a:rPr>
              <a:t>飞轮</a:t>
            </a:r>
            <a:endParaRPr lang="en-US" sz="2400" b="1" dirty="0">
              <a:solidFill>
                <a:srgbClr val="4593C9"/>
              </a:solidFill>
              <a:latin typeface="Arial Rounded MT Bold" panose="020F0704030504030204" charset="0"/>
              <a:ea typeface="MiSans" pitchFamily="34" charset="-122"/>
              <a:cs typeface="Arial Rounded MT Bold" panose="020F070403050403020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729095" y="3942080"/>
            <a:ext cx="2245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solidFill>
                  <a:srgbClr val="4593C9"/>
                </a:solidFill>
                <a:latin typeface="Arial Rounded MT Bold" panose="020F0704030504030204" charset="0"/>
                <a:ea typeface="MiSans" pitchFamily="34" charset="-122"/>
                <a:cs typeface="Arial Rounded MT Bold" panose="020F0704030504030204" charset="0"/>
              </a:rPr>
              <a:t>品牌文化</a:t>
            </a:r>
            <a:r>
              <a:rPr lang="en-US" sz="2400" b="1" dirty="0">
                <a:solidFill>
                  <a:srgbClr val="4593C9"/>
                </a:solidFill>
                <a:latin typeface="Arial Rounded MT Bold" panose="020F0704030504030204" charset="0"/>
                <a:ea typeface="MiSans" pitchFamily="34" charset="-122"/>
                <a:cs typeface="Arial Rounded MT Bold" panose="020F0704030504030204" charset="0"/>
              </a:rPr>
              <a:t>飞轮</a:t>
            </a:r>
            <a:endParaRPr lang="en-US" sz="2400" b="1" dirty="0">
              <a:solidFill>
                <a:srgbClr val="4593C9"/>
              </a:solidFill>
              <a:latin typeface="Arial Rounded MT Bold" panose="020F0704030504030204" charset="0"/>
              <a:ea typeface="MiSans" pitchFamily="34" charset="-122"/>
              <a:cs typeface="Arial Rounded MT Bold" panose="020F0704030504030204" charset="0"/>
            </a:endParaRPr>
          </a:p>
        </p:txBody>
      </p:sp>
      <p:sp>
        <p:nvSpPr>
          <p:cNvPr id="56" name="环形箭头 55"/>
          <p:cNvSpPr/>
          <p:nvPr/>
        </p:nvSpPr>
        <p:spPr>
          <a:xfrm rot="15000000" flipV="1">
            <a:off x="6247130" y="3066415"/>
            <a:ext cx="2781300" cy="1955165"/>
          </a:xfrm>
          <a:prstGeom prst="circularArrow">
            <a:avLst>
              <a:gd name="adj1" fmla="val 13037"/>
              <a:gd name="adj2" fmla="val 1142319"/>
              <a:gd name="adj3" fmla="val 20497527"/>
              <a:gd name="adj4" fmla="val 16213187"/>
              <a:gd name="adj5" fmla="val 15735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9" name="Image 3" descr="https://kimi-img.moonshot.cn/pub/slides/slides_tmpl/image/25-09-04-12:06:55-d2sh0nu1bb2p4onboqq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3420" y="3564890"/>
            <a:ext cx="2388870" cy="3007995"/>
          </a:xfrm>
          <a:prstGeom prst="rect">
            <a:avLst/>
          </a:prstGeom>
        </p:spPr>
      </p:pic>
      <p:sp>
        <p:nvSpPr>
          <p:cNvPr id="70" name="Shape 9"/>
          <p:cNvSpPr/>
          <p:nvPr/>
        </p:nvSpPr>
        <p:spPr>
          <a:xfrm>
            <a:off x="9435465" y="6310630"/>
            <a:ext cx="2762885" cy="461645"/>
          </a:xfrm>
          <a:prstGeom prst="ellipse">
            <a:avLst/>
          </a:prstGeom>
          <a:gradFill flip="none" rotWithShape="1">
            <a:gsLst>
              <a:gs pos="0">
                <a:srgbClr val="C81D31">
                  <a:alpha val="38000"/>
                </a:srgbClr>
              </a:gs>
              <a:gs pos="3000">
                <a:srgbClr val="C81D31">
                  <a:alpha val="38000"/>
                </a:srgbClr>
              </a:gs>
              <a:gs pos="62000">
                <a:srgbClr val="C81D31">
                  <a:alpha val="17000"/>
                </a:srgbClr>
              </a:gs>
              <a:gs pos="100000">
                <a:srgbClr val="C81D31">
                  <a:alpha val="0"/>
                </a:srgbClr>
              </a:gs>
            </a:gsLst>
            <a:path path="circle">
              <a:fillToRect l="50000" t="50000" r="50000" b="50000"/>
            </a:path>
          </a:gradFill>
        </p:spPr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solidFill>
            <a:srgbClr val="FADBDF">
              <a:alpha val="25098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240000">
            <a:off x="4022651" y="1111184"/>
            <a:ext cx="7795288" cy="4298077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 rot="240000">
            <a:off x="4022651" y="1111184"/>
            <a:ext cx="7795288" cy="4298077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slides_tmpl/image/25-09-04-12:06:07-d2sh0bu1bb2p4onbopv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3946" y="1311865"/>
            <a:ext cx="7348220" cy="3874107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09-04-12:06:00-d2sh0a61bb2p4onbopm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0800000">
            <a:off x="4932680" y="3219450"/>
            <a:ext cx="7459345" cy="54330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624068" y="1822723"/>
            <a:ext cx="1618942" cy="13989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b="1" dirty="0">
                <a:solidFill>
                  <a:srgbClr val="EE822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b="1" dirty="0"/>
          </a:p>
        </p:txBody>
      </p:sp>
      <p:sp>
        <p:nvSpPr>
          <p:cNvPr id="9" name="Text 5"/>
          <p:cNvSpPr/>
          <p:nvPr/>
        </p:nvSpPr>
        <p:spPr>
          <a:xfrm>
            <a:off x="4932680" y="3135630"/>
            <a:ext cx="6759575" cy="129667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6600" b="1" dirty="0">
                <a:solidFill>
                  <a:schemeClr val="bg2"/>
                </a:solidFill>
                <a:latin typeface="华文琥珀" panose="02010800040101010101" charset="-122"/>
                <a:ea typeface="华文琥珀" panose="02010800040101010101" charset="-122"/>
                <a:cs typeface="MiSans" pitchFamily="34" charset="-120"/>
                <a:sym typeface="+mn-ea"/>
              </a:rPr>
              <a:t>总结与愿景</a:t>
            </a:r>
            <a:endParaRPr lang="en-US" sz="6600" b="1" dirty="0">
              <a:solidFill>
                <a:schemeClr val="bg2"/>
              </a:solidFill>
              <a:latin typeface="华文琥珀" panose="02010800040101010101" charset="-122"/>
              <a:ea typeface="华文琥珀" panose="02010800040101010101" charset="-122"/>
              <a:cs typeface="MiSans" pitchFamily="34" charset="-120"/>
              <a:sym typeface="+mn-ea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65060" y="1282887"/>
            <a:ext cx="0" cy="1265407"/>
          </a:xfrm>
          <a:prstGeom prst="line">
            <a:avLst/>
          </a:prstGeom>
          <a:noFill/>
          <a:ln w="19050">
            <a:solidFill>
              <a:srgbClr val="F2F2F2"/>
            </a:solidFill>
            <a:prstDash val="solid"/>
            <a:headEnd type="none"/>
            <a:tailEnd type="none"/>
          </a:ln>
        </p:spPr>
      </p:sp>
      <p:sp>
        <p:nvSpPr>
          <p:cNvPr id="11" name="Text 7"/>
          <p:cNvSpPr/>
          <p:nvPr/>
        </p:nvSpPr>
        <p:spPr>
          <a:xfrm>
            <a:off x="5066576" y="2342470"/>
            <a:ext cx="1846580" cy="622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pic>
        <p:nvPicPr>
          <p:cNvPr id="14" name="Image 2" descr="https://kimi-img.moonshot.cn/pub/slides/slides_tmpl/image/25-09-04-12:06:00-d2sh0a61bb2p4onbopm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-20320" y="-2092325"/>
            <a:ext cx="7459345" cy="5433060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9-04-12:06:07-d2sh0bu1bb2p4onbop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576" y="3916635"/>
            <a:ext cx="1663700" cy="896620"/>
          </a:xfrm>
          <a:prstGeom prst="rect">
            <a:avLst/>
          </a:prstGeom>
        </p:spPr>
      </p:pic>
      <p:pic>
        <p:nvPicPr>
          <p:cNvPr id="16" name="Image 4" descr="https://kimi-img.moonshot.cn/pub/slides/slides_tmpl/image/25-09-04-12:06:04-d2sh0b61bb2p4onbopr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5256" y="1584280"/>
            <a:ext cx="726440" cy="758190"/>
          </a:xfrm>
          <a:prstGeom prst="rect">
            <a:avLst/>
          </a:prstGeom>
        </p:spPr>
      </p:pic>
      <p:pic>
        <p:nvPicPr>
          <p:cNvPr id="17" name="Image 5" descr="https://kimi-img.moonshot.cn/pub/slides/slides_tmpl/image/25-09-04-12:06:03-d2sh0au1bb2p4onbop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076" y="2230075"/>
            <a:ext cx="360045" cy="372745"/>
          </a:xfrm>
          <a:prstGeom prst="rect">
            <a:avLst/>
          </a:prstGeom>
        </p:spPr>
      </p:pic>
      <p:sp>
        <p:nvSpPr>
          <p:cNvPr id="18" name="Shape 10"/>
          <p:cNvSpPr/>
          <p:nvPr/>
        </p:nvSpPr>
        <p:spPr>
          <a:xfrm rot="5400000">
            <a:off x="11546840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19" name="Text 11"/>
          <p:cNvSpPr/>
          <p:nvPr/>
        </p:nvSpPr>
        <p:spPr>
          <a:xfrm rot="5400000">
            <a:off x="11546840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2"/>
          <p:cNvSpPr/>
          <p:nvPr/>
        </p:nvSpPr>
        <p:spPr>
          <a:xfrm rot="5400000">
            <a:off x="11460480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21" name="Text 13"/>
          <p:cNvSpPr/>
          <p:nvPr/>
        </p:nvSpPr>
        <p:spPr>
          <a:xfrm rot="5400000">
            <a:off x="11460480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4"/>
          <p:cNvSpPr/>
          <p:nvPr/>
        </p:nvSpPr>
        <p:spPr>
          <a:xfrm rot="5400000">
            <a:off x="11372215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23" name="Text 15"/>
          <p:cNvSpPr/>
          <p:nvPr/>
        </p:nvSpPr>
        <p:spPr>
          <a:xfrm rot="5400000">
            <a:off x="11372215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4" name="Image 6" descr="https://kimi-img.moonshot.cn/pub/slides/slides_tmpl/image/25-09-04-12:06:07-d2sh0bu1bb2p4onbopu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93065" y="410845"/>
            <a:ext cx="461645" cy="461010"/>
          </a:xfrm>
          <a:prstGeom prst="rect">
            <a:avLst/>
          </a:prstGeom>
        </p:spPr>
      </p:pic>
      <p:pic>
        <p:nvPicPr>
          <p:cNvPr id="25" name="Image 7" descr="https://kimi-img.moonshot.cn/pub/slides/slides_tmpl/image/25-09-04-12:06:09-d2sh0ce1bb2p4onboq1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695" y="1294765"/>
            <a:ext cx="3001010" cy="4799965"/>
          </a:xfrm>
          <a:prstGeom prst="rect">
            <a:avLst/>
          </a:prstGeom>
        </p:spPr>
      </p:pic>
      <p:sp>
        <p:nvSpPr>
          <p:cNvPr id="26" name="Shape 16"/>
          <p:cNvSpPr/>
          <p:nvPr/>
        </p:nvSpPr>
        <p:spPr>
          <a:xfrm>
            <a:off x="581660" y="5822315"/>
            <a:ext cx="3213735" cy="461645"/>
          </a:xfrm>
          <a:prstGeom prst="ellipse">
            <a:avLst/>
          </a:prstGeom>
          <a:gradFill flip="none" rotWithShape="1">
            <a:gsLst>
              <a:gs pos="0">
                <a:srgbClr val="C81D31">
                  <a:alpha val="38000"/>
                </a:srgbClr>
              </a:gs>
              <a:gs pos="3000">
                <a:srgbClr val="C81D31">
                  <a:alpha val="38000"/>
                </a:srgbClr>
              </a:gs>
              <a:gs pos="62000">
                <a:srgbClr val="C81D31">
                  <a:alpha val="17000"/>
                </a:srgbClr>
              </a:gs>
              <a:gs pos="100000">
                <a:srgbClr val="C81D31">
                  <a:alpha val="0"/>
                </a:srgbClr>
              </a:gs>
            </a:gsLst>
            <a:path path="circle">
              <a:fillToRect l="50000" t="50000" r="50000" b="50000"/>
            </a:path>
          </a:gradFill>
        </p:spPr>
      </p:sp>
      <p:sp>
        <p:nvSpPr>
          <p:cNvPr id="27" name="Text 17"/>
          <p:cNvSpPr/>
          <p:nvPr/>
        </p:nvSpPr>
        <p:spPr>
          <a:xfrm>
            <a:off x="581660" y="5822315"/>
            <a:ext cx="3213735" cy="4616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6:10-d2sh0cm1bb2p4onboq3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825" y="787400"/>
            <a:ext cx="5657850" cy="22231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charset="0"/>
                <a:ea typeface="华文琥珀" panose="02010800040101010101" charset="-122"/>
                <a:cs typeface="Arial Black" panose="020B0A04020102020204" charset="0"/>
              </a:rPr>
              <a:t>让戏剧成为生活方式</a:t>
            </a:r>
            <a:endParaRPr lang="zh-CN" altLang="en-US" sz="4800" b="1" dirty="0">
              <a:solidFill>
                <a:schemeClr val="accent2">
                  <a:lumMod val="60000"/>
                  <a:lumOff val="40000"/>
                </a:schemeClr>
              </a:solidFill>
              <a:latin typeface="Arial Black" panose="020B0A04020102020204" charset="0"/>
              <a:ea typeface="华文琥珀" panose="02010800040101010101" charset="-122"/>
              <a:cs typeface="Arial Black" panose="020B0A04020102020204" charset="0"/>
            </a:endParaRPr>
          </a:p>
        </p:txBody>
      </p:sp>
      <p:pic>
        <p:nvPicPr>
          <p:cNvPr id="4" name="Image 1" descr="https://kimi-img.moonshot.cn/pub/slides/slides_tmpl/image/25-09-04-12:06:10-d2sh0cm1bb2p4onboq2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0" y="933450"/>
            <a:ext cx="1029970" cy="109347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4-12:06:08-d2sh0c61bb2p4onboq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260" y="2247265"/>
            <a:ext cx="1019175" cy="76327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141595" y="2538095"/>
            <a:ext cx="5462270" cy="4724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i="1" dirty="0">
                <a:solidFill>
                  <a:srgbClr val="F093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愿景与呼吁</a:t>
            </a:r>
            <a:endParaRPr lang="en-US" sz="1600" b="1" i="1" dirty="0"/>
          </a:p>
        </p:txBody>
      </p:sp>
      <p:sp>
        <p:nvSpPr>
          <p:cNvPr id="7" name="Text 2"/>
          <p:cNvSpPr/>
          <p:nvPr/>
        </p:nvSpPr>
        <p:spPr>
          <a:xfrm>
            <a:off x="5142230" y="3010535"/>
            <a:ext cx="5462270" cy="13900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b="1" dirty="0">
                <a:solidFill>
                  <a:srgbClr val="6C8CC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我们相信，戏剧从不该是孤独的体验，</a:t>
            </a:r>
            <a:r>
              <a:rPr lang="en-US" altLang="zh-CN" sz="1600" b="1" dirty="0">
                <a:solidFill>
                  <a:srgbClr val="6C8CC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r>
              <a:rPr lang="zh-CN" altLang="en-US" sz="1600" b="1" dirty="0">
                <a:solidFill>
                  <a:srgbClr val="6C8CC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入戏</a:t>
            </a:r>
            <a:r>
              <a:rPr lang="en-US" altLang="zh-CN" sz="1600" b="1" dirty="0">
                <a:solidFill>
                  <a:srgbClr val="6C8CC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r>
              <a:rPr lang="zh-CN" altLang="en-US" sz="1600" b="1" dirty="0">
                <a:solidFill>
                  <a:srgbClr val="6C8CC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想做的，就是打破散场后的静默，为每一份无处安放的感动，建立一个永不落幕的后台。在这里，你能找到一起欢呼、一起流泪的同伴。让</a:t>
            </a:r>
            <a:r>
              <a:rPr lang="en-US" altLang="zh-CN" sz="1600" b="1" dirty="0">
                <a:solidFill>
                  <a:srgbClr val="6C8CC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r>
              <a:rPr lang="zh-CN" altLang="en-US" sz="1600" b="1" dirty="0">
                <a:solidFill>
                  <a:srgbClr val="6C8CC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入戏</a:t>
            </a:r>
            <a:r>
              <a:rPr lang="en-US" altLang="zh-CN" sz="1600" b="1" dirty="0">
                <a:solidFill>
                  <a:srgbClr val="6C8CC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r>
              <a:rPr lang="zh-CN" altLang="en-US" sz="1600" b="1" dirty="0">
                <a:solidFill>
                  <a:srgbClr val="6C8CC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从观剧工具成为承载我们共同热爱的家园，将每一个独自闪烁的星光相连接。</a:t>
            </a:r>
            <a:endParaRPr lang="zh-CN" altLang="en-US" sz="1600" b="1" dirty="0">
              <a:solidFill>
                <a:srgbClr val="6C8CCE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6:00-d2sh0a61bb2p4onbopm0.png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-20320" y="-2087245"/>
            <a:ext cx="7459345" cy="543306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6:00-d2sh0a61bb2p4onbopm0.png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 rot="10800000">
            <a:off x="4756785" y="3515995"/>
            <a:ext cx="7459345" cy="543306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-20320" y="0"/>
            <a:ext cx="12212320" cy="6859905"/>
          </a:xfrm>
          <a:prstGeom prst="rect">
            <a:avLst/>
          </a:prstGeom>
          <a:solidFill>
            <a:srgbClr val="FADBDF">
              <a:alpha val="38039"/>
            </a:srgbClr>
          </a:solidFill>
        </p:spPr>
      </p:sp>
      <p:sp>
        <p:nvSpPr>
          <p:cNvPr id="5" name="Text 1"/>
          <p:cNvSpPr/>
          <p:nvPr/>
        </p:nvSpPr>
        <p:spPr>
          <a:xfrm>
            <a:off x="-20320" y="0"/>
            <a:ext cx="12212320" cy="68599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4-12:06:05-d2sh0be1bb2p4onbops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075" y="2140585"/>
            <a:ext cx="1450340" cy="1505585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4-12:06:08-d2sh0c61bb2p4onboq00.png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8261985" y="2140585"/>
            <a:ext cx="1662430" cy="1244600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620395" y="881380"/>
            <a:ext cx="10951845" cy="89344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9" name="Text 3"/>
          <p:cNvSpPr/>
          <p:nvPr/>
        </p:nvSpPr>
        <p:spPr>
          <a:xfrm>
            <a:off x="620395" y="881380"/>
            <a:ext cx="10951845" cy="8934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4000" dirty="0">
                <a:solidFill>
                  <a:srgbClr val="F0939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10" name="Shape 4"/>
          <p:cNvSpPr/>
          <p:nvPr/>
        </p:nvSpPr>
        <p:spPr>
          <a:xfrm>
            <a:off x="620078" y="1715770"/>
            <a:ext cx="10951845" cy="89344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1" name="Text 5"/>
          <p:cNvSpPr/>
          <p:nvPr/>
        </p:nvSpPr>
        <p:spPr>
          <a:xfrm>
            <a:off x="620078" y="1715770"/>
            <a:ext cx="10951845" cy="8934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1500" dirty="0">
                <a:solidFill>
                  <a:srgbClr val="E87C34"/>
                </a:solidFill>
                <a:latin typeface="华文琥珀" panose="02010800040101010101" charset="-122"/>
                <a:ea typeface="华文琥珀" panose="02010800040101010101" charset="-122"/>
                <a:cs typeface="MiSans" pitchFamily="34" charset="-120"/>
              </a:rPr>
              <a:t>THANK YOU</a:t>
            </a:r>
            <a:endParaRPr lang="en-US" sz="11500" dirty="0">
              <a:solidFill>
                <a:srgbClr val="E87C34"/>
              </a:solidFill>
              <a:latin typeface="华文琥珀" panose="02010800040101010101" charset="-122"/>
              <a:ea typeface="华文琥珀" panose="02010800040101010101" charset="-122"/>
              <a:cs typeface="MiSans" pitchFamily="34" charset="-120"/>
            </a:endParaRPr>
          </a:p>
        </p:txBody>
      </p:sp>
      <p:pic>
        <p:nvPicPr>
          <p:cNvPr id="12" name="Image 4" descr="https://kimi-img.moonshot.cn/pub/slides/slides_tmpl/image/25-09-04-12:07:07-d2sh0qu1bb2p4onborf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2289810"/>
            <a:ext cx="9856470" cy="3289935"/>
          </a:xfrm>
          <a:prstGeom prst="rect">
            <a:avLst/>
          </a:prstGeom>
        </p:spPr>
      </p:pic>
      <p:sp>
        <p:nvSpPr>
          <p:cNvPr id="13" name="Shape 6"/>
          <p:cNvSpPr/>
          <p:nvPr/>
        </p:nvSpPr>
        <p:spPr>
          <a:xfrm>
            <a:off x="6684170" y="5528310"/>
            <a:ext cx="2777965" cy="271780"/>
          </a:xfrm>
          <a:prstGeom prst="roundRect">
            <a:avLst>
              <a:gd name="adj" fmla="val 50000"/>
            </a:avLst>
          </a:prstGeom>
          <a:solidFill>
            <a:srgbClr val="ACA4E8"/>
          </a:solidFill>
        </p:spPr>
      </p:sp>
      <p:sp>
        <p:nvSpPr>
          <p:cNvPr id="14" name="Text 7"/>
          <p:cNvSpPr/>
          <p:nvPr/>
        </p:nvSpPr>
        <p:spPr>
          <a:xfrm>
            <a:off x="6684170" y="5528310"/>
            <a:ext cx="2777965" cy="271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6680835" y="5484495"/>
            <a:ext cx="2777965" cy="34798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汇报时间：</a:t>
            </a:r>
            <a:r>
              <a:rPr 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2025/10/22</a:t>
            </a:r>
            <a:endParaRPr lang="en-US" sz="1600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-122"/>
                <a:cs typeface="Calibri" panose="020F0502020204030204" pitchFamily="34" charset="-120"/>
              </a:rPr>
              <a:t> </a:t>
            </a: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1285875" y="5527675"/>
            <a:ext cx="4665980" cy="271780"/>
          </a:xfrm>
          <a:prstGeom prst="roundRect">
            <a:avLst>
              <a:gd name="adj" fmla="val 50000"/>
            </a:avLst>
          </a:prstGeom>
          <a:solidFill>
            <a:srgbClr val="ACA4E8"/>
          </a:solidFill>
        </p:spPr>
      </p:sp>
      <p:sp>
        <p:nvSpPr>
          <p:cNvPr id="17" name="Text 10"/>
          <p:cNvSpPr/>
          <p:nvPr/>
        </p:nvSpPr>
        <p:spPr>
          <a:xfrm>
            <a:off x="2731770" y="5527675"/>
            <a:ext cx="2644775" cy="2717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1261745" y="5481320"/>
            <a:ext cx="4690110" cy="35115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汇报人：</a:t>
            </a:r>
            <a:r>
              <a:rPr lang="zh-CN" alt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戴韵涵、郭煜城、古轩麟、</a:t>
            </a:r>
            <a:r>
              <a:rPr lang="zh-CN" alt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赵文绮</a:t>
            </a:r>
            <a:endParaRPr lang="zh-CN" altLang="en-US" sz="18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19" name="Image 5" descr="https://kimi-img.moonshot.cn/pub/slides/slides_tmpl/image/25-09-04-12:06:03-d2sh0au1bb2p4onbop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0455" y="1746250"/>
            <a:ext cx="360045" cy="372745"/>
          </a:xfrm>
          <a:prstGeom prst="rect">
            <a:avLst/>
          </a:prstGeom>
        </p:spPr>
      </p:pic>
      <p:pic>
        <p:nvPicPr>
          <p:cNvPr id="20" name="Image 6" descr="https://kimi-img.moonshot.cn/pub/slides/slides_tmpl/image/25-09-04-12:06:04-d2sh0b61bb2p4onbopr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8960" y="1243330"/>
            <a:ext cx="656590" cy="685165"/>
          </a:xfrm>
          <a:prstGeom prst="rect">
            <a:avLst/>
          </a:prstGeom>
        </p:spPr>
      </p:pic>
      <p:pic>
        <p:nvPicPr>
          <p:cNvPr id="21" name="Image 7" descr="https://kimi-img.moonshot.cn/pub/slides/slides_tmpl/image/25-09-04-12:07:05-d2sh0qe1bb2p4onbore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720000">
            <a:off x="1736090" y="1155700"/>
            <a:ext cx="832485" cy="80899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solidFill>
            <a:srgbClr val="FADBDF">
              <a:alpha val="25098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240000">
            <a:off x="4022651" y="1111184"/>
            <a:ext cx="7795288" cy="4298077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 rot="240000">
            <a:off x="4022651" y="1111184"/>
            <a:ext cx="7795288" cy="4298077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slides_tmpl/image/25-09-04-12:06:07-d2sh0bu1bb2p4onbopv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3946" y="1311865"/>
            <a:ext cx="7348220" cy="3874107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09-04-12:06:00-d2sh0a61bb2p4onbopm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0800000">
            <a:off x="4932680" y="3219450"/>
            <a:ext cx="7459345" cy="54330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624068" y="1822723"/>
            <a:ext cx="1618942" cy="13989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b="1" dirty="0">
                <a:solidFill>
                  <a:srgbClr val="EE822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b="1" dirty="0"/>
          </a:p>
        </p:txBody>
      </p:sp>
      <p:sp>
        <p:nvSpPr>
          <p:cNvPr id="9" name="Text 5"/>
          <p:cNvSpPr/>
          <p:nvPr/>
        </p:nvSpPr>
        <p:spPr>
          <a:xfrm>
            <a:off x="4932680" y="3135630"/>
            <a:ext cx="6759575" cy="129667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5400" b="1" dirty="0">
                <a:solidFill>
                  <a:schemeClr val="bg2"/>
                </a:solidFill>
                <a:latin typeface="华文琥珀" panose="02010800040101010101" charset="-122"/>
                <a:ea typeface="华文琥珀" panose="02010800040101010101" charset="-122"/>
                <a:cs typeface="MiSans" pitchFamily="34" charset="-120"/>
                <a:sym typeface="MiSans" pitchFamily="34" charset="-122"/>
              </a:rPr>
              <a:t>产品简介与痛点分析</a:t>
            </a:r>
            <a:endParaRPr lang="en-US" sz="5400" b="1" dirty="0">
              <a:solidFill>
                <a:schemeClr val="bg2"/>
              </a:solidFill>
              <a:latin typeface="华文琥珀" panose="02010800040101010101" charset="-122"/>
              <a:ea typeface="华文琥珀" panose="02010800040101010101" charset="-122"/>
              <a:cs typeface="MiSans" pitchFamily="34" charset="-12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65060" y="1282887"/>
            <a:ext cx="0" cy="1265407"/>
          </a:xfrm>
          <a:prstGeom prst="line">
            <a:avLst/>
          </a:prstGeom>
          <a:noFill/>
          <a:ln w="19050">
            <a:solidFill>
              <a:srgbClr val="F2F2F2"/>
            </a:solidFill>
            <a:prstDash val="solid"/>
            <a:headEnd type="none"/>
            <a:tailEnd type="none"/>
          </a:ln>
        </p:spPr>
      </p:sp>
      <p:sp>
        <p:nvSpPr>
          <p:cNvPr id="11" name="Text 7"/>
          <p:cNvSpPr/>
          <p:nvPr/>
        </p:nvSpPr>
        <p:spPr>
          <a:xfrm>
            <a:off x="5066576" y="2342470"/>
            <a:ext cx="1846580" cy="622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pic>
        <p:nvPicPr>
          <p:cNvPr id="14" name="Image 2" descr="https://kimi-img.moonshot.cn/pub/slides/slides_tmpl/image/25-09-04-12:06:00-d2sh0a61bb2p4onbopm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-20320" y="-2092325"/>
            <a:ext cx="7459345" cy="5433060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9-04-12:06:07-d2sh0bu1bb2p4onbop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576" y="3916635"/>
            <a:ext cx="1663700" cy="896620"/>
          </a:xfrm>
          <a:prstGeom prst="rect">
            <a:avLst/>
          </a:prstGeom>
        </p:spPr>
      </p:pic>
      <p:pic>
        <p:nvPicPr>
          <p:cNvPr id="16" name="Image 4" descr="https://kimi-img.moonshot.cn/pub/slides/slides_tmpl/image/25-09-04-12:06:04-d2sh0b61bb2p4onbopr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5256" y="1584280"/>
            <a:ext cx="726440" cy="758190"/>
          </a:xfrm>
          <a:prstGeom prst="rect">
            <a:avLst/>
          </a:prstGeom>
        </p:spPr>
      </p:pic>
      <p:pic>
        <p:nvPicPr>
          <p:cNvPr id="17" name="Image 5" descr="https://kimi-img.moonshot.cn/pub/slides/slides_tmpl/image/25-09-04-12:06:03-d2sh0au1bb2p4onbop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076" y="2230075"/>
            <a:ext cx="360045" cy="372745"/>
          </a:xfrm>
          <a:prstGeom prst="rect">
            <a:avLst/>
          </a:prstGeom>
        </p:spPr>
      </p:pic>
      <p:sp>
        <p:nvSpPr>
          <p:cNvPr id="18" name="Shape 10"/>
          <p:cNvSpPr/>
          <p:nvPr/>
        </p:nvSpPr>
        <p:spPr>
          <a:xfrm rot="5400000">
            <a:off x="11546840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19" name="Text 11"/>
          <p:cNvSpPr/>
          <p:nvPr/>
        </p:nvSpPr>
        <p:spPr>
          <a:xfrm rot="5400000">
            <a:off x="11546840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2"/>
          <p:cNvSpPr/>
          <p:nvPr/>
        </p:nvSpPr>
        <p:spPr>
          <a:xfrm rot="5400000">
            <a:off x="11460480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21" name="Text 13"/>
          <p:cNvSpPr/>
          <p:nvPr/>
        </p:nvSpPr>
        <p:spPr>
          <a:xfrm rot="5400000">
            <a:off x="11460480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4"/>
          <p:cNvSpPr/>
          <p:nvPr/>
        </p:nvSpPr>
        <p:spPr>
          <a:xfrm rot="5400000">
            <a:off x="11372215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23" name="Text 15"/>
          <p:cNvSpPr/>
          <p:nvPr/>
        </p:nvSpPr>
        <p:spPr>
          <a:xfrm rot="5400000">
            <a:off x="11372215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4" name="Image 6" descr="https://kimi-img.moonshot.cn/pub/slides/slides_tmpl/image/25-09-04-12:06:07-d2sh0bu1bb2p4onbopu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93065" y="410845"/>
            <a:ext cx="461645" cy="461010"/>
          </a:xfrm>
          <a:prstGeom prst="rect">
            <a:avLst/>
          </a:prstGeom>
        </p:spPr>
      </p:pic>
      <p:pic>
        <p:nvPicPr>
          <p:cNvPr id="25" name="Image 7" descr="https://kimi-img.moonshot.cn/pub/slides/slides_tmpl/image/25-09-04-12:06:09-d2sh0ce1bb2p4onboq1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695" y="1294765"/>
            <a:ext cx="3001010" cy="4799965"/>
          </a:xfrm>
          <a:prstGeom prst="rect">
            <a:avLst/>
          </a:prstGeom>
        </p:spPr>
      </p:pic>
      <p:sp>
        <p:nvSpPr>
          <p:cNvPr id="26" name="Shape 16"/>
          <p:cNvSpPr/>
          <p:nvPr/>
        </p:nvSpPr>
        <p:spPr>
          <a:xfrm>
            <a:off x="581660" y="5822315"/>
            <a:ext cx="3213735" cy="461645"/>
          </a:xfrm>
          <a:prstGeom prst="ellipse">
            <a:avLst/>
          </a:prstGeom>
          <a:gradFill flip="none" rotWithShape="1">
            <a:gsLst>
              <a:gs pos="0">
                <a:srgbClr val="C81D31">
                  <a:alpha val="38000"/>
                </a:srgbClr>
              </a:gs>
              <a:gs pos="3000">
                <a:srgbClr val="C81D31">
                  <a:alpha val="38000"/>
                </a:srgbClr>
              </a:gs>
              <a:gs pos="62000">
                <a:srgbClr val="C81D31">
                  <a:alpha val="17000"/>
                </a:srgbClr>
              </a:gs>
              <a:gs pos="100000">
                <a:srgbClr val="C81D31">
                  <a:alpha val="0"/>
                </a:srgbClr>
              </a:gs>
            </a:gsLst>
            <a:path path="circle">
              <a:fillToRect l="50000" t="50000" r="50000" b="50000"/>
            </a:path>
          </a:gradFill>
        </p:spPr>
      </p:sp>
      <p:sp>
        <p:nvSpPr>
          <p:cNvPr id="27" name="Text 17"/>
          <p:cNvSpPr/>
          <p:nvPr/>
        </p:nvSpPr>
        <p:spPr>
          <a:xfrm>
            <a:off x="581660" y="5822315"/>
            <a:ext cx="3213735" cy="4616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1" descr="https://kimi-img.moonshot.cn/pub/slides/slides_tmpl/image/25-09-04-12:06:00-d2sh0a61bb2p4onbopm0.png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-20320" y="-2087245"/>
            <a:ext cx="7459345" cy="5433060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-13970" y="-1905"/>
            <a:ext cx="12212320" cy="6859905"/>
          </a:xfrm>
          <a:prstGeom prst="rect">
            <a:avLst/>
          </a:prstGeom>
          <a:solidFill>
            <a:srgbClr val="FADBDF">
              <a:alpha val="25098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-13970" y="-1905"/>
            <a:ext cx="12212320" cy="68599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4-12:06:00-d2sh0a61bb2p4onbopm0.png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 rot="10800000">
            <a:off x="4756785" y="3515995"/>
            <a:ext cx="7459345" cy="54330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05510" y="757555"/>
            <a:ext cx="10380980" cy="5340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4000" dirty="0">
                <a:solidFill>
                  <a:srgbClr val="F0939E"/>
                </a:solidFill>
                <a:latin typeface="Arial Black" panose="020B0A04020102020204" charset="0"/>
                <a:ea typeface="华文琥珀" panose="02010800040101010101" charset="-122"/>
                <a:cs typeface="Arial Black" panose="020B0A04020102020204" charset="0"/>
                <a:sym typeface="MiSans" pitchFamily="34" charset="-122"/>
              </a:rPr>
              <a:t>看场好戏为何如此之难</a:t>
            </a:r>
            <a:endParaRPr lang="zh-CN" altLang="en-US" sz="4000" dirty="0">
              <a:solidFill>
                <a:srgbClr val="F0939E"/>
              </a:solidFill>
              <a:latin typeface="Arial Black" panose="020B0A04020102020204" charset="0"/>
              <a:ea typeface="华文琥珀" panose="02010800040101010101" charset="-122"/>
              <a:cs typeface="Arial Black" panose="020B0A04020102020204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224155" y="1766570"/>
            <a:ext cx="3101340" cy="4653915"/>
          </a:xfrm>
          <a:prstGeom prst="round2SameRect">
            <a:avLst>
              <a:gd name="adj1" fmla="val 20004"/>
              <a:gd name="adj2" fmla="val 11199"/>
            </a:avLst>
          </a:prstGeom>
          <a:gradFill flip="none" rotWithShape="1">
            <a:gsLst>
              <a:gs pos="0">
                <a:srgbClr val="F5B7BE"/>
              </a:gs>
              <a:gs pos="100000">
                <a:srgbClr val="FFFEF5"/>
              </a:gs>
            </a:gsLst>
            <a:lin ang="2700000" scaled="1"/>
          </a:gradFill>
          <a:effectLst>
            <a:outerShdw blurRad="50800" dist="38100" dir="2700000" algn="bl" rotWithShape="0">
              <a:srgbClr val="C81D31">
                <a:alpha val="32157"/>
              </a:srgbClr>
            </a:outerShdw>
          </a:effectLst>
        </p:spPr>
      </p:sp>
      <p:sp>
        <p:nvSpPr>
          <p:cNvPr id="8" name="Text 4"/>
          <p:cNvSpPr/>
          <p:nvPr/>
        </p:nvSpPr>
        <p:spPr>
          <a:xfrm>
            <a:off x="224155" y="1766570"/>
            <a:ext cx="3101340" cy="46539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3493135" y="1760855"/>
            <a:ext cx="3101340" cy="4653915"/>
          </a:xfrm>
          <a:prstGeom prst="round2SameRect">
            <a:avLst>
              <a:gd name="adj1" fmla="val 20004"/>
              <a:gd name="adj2" fmla="val 10933"/>
            </a:avLst>
          </a:prstGeom>
          <a:gradFill flip="none" rotWithShape="1">
            <a:gsLst>
              <a:gs pos="0">
                <a:srgbClr val="F5B7BE"/>
              </a:gs>
              <a:gs pos="100000">
                <a:srgbClr val="FFFEF5"/>
              </a:gs>
            </a:gsLst>
            <a:lin ang="2700000" scaled="1"/>
          </a:gradFill>
          <a:effectLst>
            <a:outerShdw blurRad="50800" dist="38100" dir="2700000" algn="bl" rotWithShape="0">
              <a:srgbClr val="C81D31">
                <a:alpha val="32157"/>
              </a:srgbClr>
            </a:outerShdw>
          </a:effectLst>
        </p:spPr>
      </p:sp>
      <p:sp>
        <p:nvSpPr>
          <p:cNvPr id="10" name="Text 6"/>
          <p:cNvSpPr/>
          <p:nvPr/>
        </p:nvSpPr>
        <p:spPr>
          <a:xfrm>
            <a:off x="3493135" y="1760855"/>
            <a:ext cx="3101340" cy="46539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8870950" y="1766570"/>
            <a:ext cx="3101340" cy="4653915"/>
          </a:xfrm>
          <a:prstGeom prst="round2SameRect">
            <a:avLst>
              <a:gd name="adj1" fmla="val 20004"/>
              <a:gd name="adj2" fmla="val 10995"/>
            </a:avLst>
          </a:prstGeom>
          <a:gradFill flip="none" rotWithShape="1">
            <a:gsLst>
              <a:gs pos="0">
                <a:srgbClr val="F5B7BE"/>
              </a:gs>
              <a:gs pos="100000">
                <a:srgbClr val="FFFEF5"/>
              </a:gs>
            </a:gsLst>
            <a:lin ang="2700000" scaled="1"/>
          </a:gradFill>
          <a:effectLst>
            <a:outerShdw blurRad="50800" dist="38100" dir="2700000" algn="bl" rotWithShape="0">
              <a:srgbClr val="C81D31">
                <a:alpha val="32157"/>
              </a:srgbClr>
            </a:outerShdw>
          </a:effectLst>
        </p:spPr>
      </p:sp>
      <p:sp>
        <p:nvSpPr>
          <p:cNvPr id="12" name="Text 8"/>
          <p:cNvSpPr/>
          <p:nvPr/>
        </p:nvSpPr>
        <p:spPr>
          <a:xfrm>
            <a:off x="8870950" y="1766570"/>
            <a:ext cx="3101340" cy="465391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3" name="Image 2" descr="https://kimi-img.moonshot.cn/pub/slides/slides_tmpl/image/25-09-04-12:07:01-d2sh0pe1bb2p4onbor1g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0356215" y="-1199515"/>
            <a:ext cx="2842260" cy="2803525"/>
          </a:xfrm>
          <a:prstGeom prst="rect">
            <a:avLst/>
          </a:prstGeom>
        </p:spPr>
      </p:pic>
      <p:pic>
        <p:nvPicPr>
          <p:cNvPr id="14" name="Image 3" descr="https://kimi-img.moonshot.cn/pub/slides/slides_tmpl/image/25-09-04-12:06:55-d2sh0nu1bb2p4onboqq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320" y="2371725"/>
            <a:ext cx="2989580" cy="3763645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6243320" y="5857875"/>
            <a:ext cx="3213735" cy="461645"/>
          </a:xfrm>
          <a:prstGeom prst="ellipse">
            <a:avLst/>
          </a:prstGeom>
          <a:gradFill flip="none" rotWithShape="1">
            <a:gsLst>
              <a:gs pos="0">
                <a:srgbClr val="C81D31">
                  <a:alpha val="38000"/>
                </a:srgbClr>
              </a:gs>
              <a:gs pos="3000">
                <a:srgbClr val="C81D31">
                  <a:alpha val="38000"/>
                </a:srgbClr>
              </a:gs>
              <a:gs pos="62000">
                <a:srgbClr val="C81D31">
                  <a:alpha val="17000"/>
                </a:srgbClr>
              </a:gs>
              <a:gs pos="100000">
                <a:srgbClr val="C81D31">
                  <a:alpha val="0"/>
                </a:srgbClr>
              </a:gs>
            </a:gsLst>
            <a:path path="circle">
              <a:fillToRect l="50000" t="50000" r="50000" b="50000"/>
            </a:path>
          </a:gradFill>
        </p:spPr>
      </p:sp>
      <p:sp>
        <p:nvSpPr>
          <p:cNvPr id="16" name="Text 10"/>
          <p:cNvSpPr/>
          <p:nvPr/>
        </p:nvSpPr>
        <p:spPr>
          <a:xfrm>
            <a:off x="6243320" y="5857875"/>
            <a:ext cx="3213735" cy="4616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7" name="Image 4" descr="https://kimi-img.moonshot.cn/pub/slides/slides_tmpl/image/25-09-04-12:06:04-d2sh0b61bb2p4onbopr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925" y="1153795"/>
            <a:ext cx="726440" cy="758190"/>
          </a:xfrm>
          <a:prstGeom prst="rect">
            <a:avLst/>
          </a:prstGeom>
        </p:spPr>
      </p:pic>
      <p:pic>
        <p:nvPicPr>
          <p:cNvPr id="18" name="Image 5" descr="https://kimi-img.moonshot.cn/pub/slides/slides_tmpl/image/25-09-04-12:06:11-d2sh0cu1bb2p4onboq6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500" y="1456055"/>
            <a:ext cx="963930" cy="972820"/>
          </a:xfrm>
          <a:prstGeom prst="rect">
            <a:avLst/>
          </a:prstGeom>
        </p:spPr>
      </p:pic>
      <p:pic>
        <p:nvPicPr>
          <p:cNvPr id="19" name="Image 6" descr="https://kimi-img.moonshot.cn/pub/slides/slides_tmpl/image/25-09-04-12:06:03-d2sh0au1bb2p4onbop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365" y="1622425"/>
            <a:ext cx="360045" cy="372745"/>
          </a:xfrm>
          <a:prstGeom prst="rect">
            <a:avLst/>
          </a:prstGeom>
        </p:spPr>
      </p:pic>
      <p:pic>
        <p:nvPicPr>
          <p:cNvPr id="20" name="Image 7" descr="https://kimi-img.moonshot.cn/pub/slides/slides_tmpl/image/25-09-04-12:06:10-d2sh0cm1bb2p4onboq2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115" y="1760855"/>
            <a:ext cx="1221740" cy="1297305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464185" y="2194560"/>
            <a:ext cx="2595880" cy="757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E54C5E"/>
                </a:solidFill>
                <a:latin typeface="MiSans" pitchFamily="34" charset="-122"/>
                <a:ea typeface="MiSans" pitchFamily="34" charset="-122"/>
                <a:cs typeface="MiSans" pitchFamily="34" charset="-122"/>
                <a:sym typeface="MiSans" pitchFamily="34" charset="-122"/>
              </a:rPr>
              <a:t>信息碎片化</a:t>
            </a:r>
            <a:endParaRPr lang="en-US" sz="1600" dirty="0"/>
          </a:p>
        </p:txBody>
      </p:sp>
      <p:sp>
        <p:nvSpPr>
          <p:cNvPr id="22" name="Text 12"/>
          <p:cNvSpPr/>
          <p:nvPr/>
        </p:nvSpPr>
        <p:spPr>
          <a:xfrm>
            <a:off x="593725" y="3035300"/>
            <a:ext cx="2397125" cy="29057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solidFill>
                  <a:srgbClr val="262626"/>
                </a:solidFill>
                <a:latin typeface="幼圆" panose="02010509060101010101" charset="-122"/>
                <a:ea typeface="幼圆" panose="02010509060101010101" charset="-122"/>
                <a:cs typeface="MiSans" pitchFamily="34" charset="-122"/>
                <a:sym typeface="MiSans" pitchFamily="34" charset="-122"/>
              </a:rPr>
              <a:t>剧目信息散落在各个平台，观众需要在公众号、微博、票务网站之间来回切换，很容易错过心仪的演出</a:t>
            </a:r>
            <a:r>
              <a:rPr lang="zh-CN" altLang="en-US" sz="1600" dirty="0">
                <a:solidFill>
                  <a:srgbClr val="262626"/>
                </a:solidFill>
                <a:latin typeface="幼圆" panose="02010509060101010101" charset="-122"/>
                <a:ea typeface="幼圆" panose="02010509060101010101" charset="-122"/>
                <a:cs typeface="MiSans" pitchFamily="34" charset="-122"/>
                <a:sym typeface="MiSans" pitchFamily="34" charset="-122"/>
              </a:rPr>
              <a:t>，消磨了看剧热情的同时</a:t>
            </a:r>
            <a:r>
              <a:rPr lang="en-US" sz="1600" dirty="0">
                <a:solidFill>
                  <a:srgbClr val="262626"/>
                </a:solidFill>
                <a:latin typeface="幼圆" panose="02010509060101010101" charset="-122"/>
                <a:ea typeface="幼圆" panose="02010509060101010101" charset="-122"/>
                <a:cs typeface="MiSans" pitchFamily="34" charset="-122"/>
                <a:sym typeface="MiSans" pitchFamily="34" charset="-122"/>
              </a:rPr>
              <a:t>增加了寻找好戏的难度。</a:t>
            </a:r>
            <a:endParaRPr lang="en-US" sz="1600" dirty="0">
              <a:solidFill>
                <a:srgbClr val="262626"/>
              </a:solidFill>
              <a:latin typeface="幼圆" panose="02010509060101010101" charset="-122"/>
              <a:ea typeface="幼圆" panose="02010509060101010101" charset="-122"/>
              <a:cs typeface="MiSans" pitchFamily="34" charset="-122"/>
              <a:sym typeface="MiSans" pitchFamily="34" charset="-122"/>
            </a:endParaRPr>
          </a:p>
        </p:txBody>
      </p:sp>
      <p:sp>
        <p:nvSpPr>
          <p:cNvPr id="23" name="Text 13"/>
          <p:cNvSpPr/>
          <p:nvPr/>
        </p:nvSpPr>
        <p:spPr>
          <a:xfrm>
            <a:off x="3745865" y="2194560"/>
            <a:ext cx="2595880" cy="757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E54C5E"/>
                </a:solidFill>
                <a:latin typeface="MiSans" pitchFamily="34" charset="-122"/>
                <a:ea typeface="MiSans" pitchFamily="34" charset="-122"/>
                <a:cs typeface="MiSans" pitchFamily="34" charset="-122"/>
                <a:sym typeface="MiSans" pitchFamily="34" charset="-122"/>
              </a:rPr>
              <a:t>购票选择困难</a:t>
            </a:r>
            <a:endParaRPr lang="en-US" sz="1600" dirty="0"/>
          </a:p>
        </p:txBody>
      </p:sp>
      <p:sp>
        <p:nvSpPr>
          <p:cNvPr id="24" name="Text 14"/>
          <p:cNvSpPr/>
          <p:nvPr/>
        </p:nvSpPr>
        <p:spPr>
          <a:xfrm>
            <a:off x="3875405" y="3035300"/>
            <a:ext cx="2397125" cy="29057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just">
              <a:lnSpc>
                <a:spcPct val="150000"/>
              </a:lnSpc>
              <a:buClrTx/>
              <a:buSzTx/>
              <a:buFontTx/>
              <a:buNone/>
            </a:pPr>
            <a:r>
              <a:rPr lang="en-US" sz="1600" dirty="0">
                <a:solidFill>
                  <a:srgbClr val="262626"/>
                </a:solidFill>
                <a:latin typeface="幼圆" panose="02010509060101010101" charset="-122"/>
                <a:ea typeface="幼圆" panose="02010509060101010101" charset="-122"/>
                <a:cs typeface="MiSans" pitchFamily="34" charset="-122"/>
                <a:sym typeface="MiSans" pitchFamily="34" charset="-122"/>
              </a:rPr>
              <a:t>选座过程复杂且缺乏透明度（无强制实名），观众常常需要花费大量时间比较和选择，而且在购买二手票时容易被骗，购票体验不佳。</a:t>
            </a:r>
            <a:endParaRPr lang="en-US" sz="1600" dirty="0">
              <a:solidFill>
                <a:srgbClr val="262626"/>
              </a:solidFill>
              <a:latin typeface="幼圆" panose="02010509060101010101" charset="-122"/>
              <a:ea typeface="幼圆" panose="02010509060101010101" charset="-122"/>
              <a:cs typeface="MiSans" pitchFamily="34" charset="-122"/>
            </a:endParaRPr>
          </a:p>
        </p:txBody>
      </p:sp>
      <p:sp>
        <p:nvSpPr>
          <p:cNvPr id="25" name="Text 15"/>
          <p:cNvSpPr/>
          <p:nvPr/>
        </p:nvSpPr>
        <p:spPr>
          <a:xfrm>
            <a:off x="9103360" y="2194560"/>
            <a:ext cx="2595880" cy="757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E54C5E"/>
                </a:solidFill>
                <a:latin typeface="MiSans" pitchFamily="34" charset="-122"/>
                <a:ea typeface="MiSans" pitchFamily="34" charset="-122"/>
                <a:cs typeface="MiSans" pitchFamily="34" charset="-122"/>
                <a:sym typeface="MiSans" pitchFamily="34" charset="-122"/>
              </a:rPr>
              <a:t>观后无处分享</a:t>
            </a:r>
            <a:endParaRPr lang="en-US" sz="1600" dirty="0"/>
          </a:p>
        </p:txBody>
      </p:sp>
      <p:sp>
        <p:nvSpPr>
          <p:cNvPr id="26" name="Text 16"/>
          <p:cNvSpPr/>
          <p:nvPr/>
        </p:nvSpPr>
        <p:spPr>
          <a:xfrm>
            <a:off x="9232900" y="3035300"/>
            <a:ext cx="2397125" cy="29057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just">
              <a:lnSpc>
                <a:spcPct val="150000"/>
              </a:lnSpc>
              <a:buClrTx/>
              <a:buSzTx/>
              <a:buFontTx/>
              <a:buNone/>
            </a:pPr>
            <a:r>
              <a:rPr lang="en-US" sz="1600" dirty="0">
                <a:solidFill>
                  <a:srgbClr val="262626"/>
                </a:solidFill>
                <a:latin typeface="幼圆" panose="02010509060101010101" charset="-122"/>
                <a:ea typeface="幼圆" panose="02010509060101010101" charset="-122"/>
                <a:cs typeface="MiSans" pitchFamily="34" charset="-122"/>
                <a:sym typeface="MiSans" pitchFamily="34" charset="-122"/>
              </a:rPr>
              <a:t>观众看完戏后满心感慨，却找不到合适的平台与同好交流，导致观剧后的感动和热情无处安放，难以形成共鸣。</a:t>
            </a:r>
            <a:endParaRPr lang="en-US" sz="1600" dirty="0">
              <a:solidFill>
                <a:srgbClr val="262626"/>
              </a:solidFill>
              <a:latin typeface="幼圆" panose="02010509060101010101" charset="-122"/>
              <a:ea typeface="幼圆" panose="02010509060101010101" charset="-122"/>
              <a:cs typeface="MiSans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4445"/>
            <a:ext cx="12212320" cy="6859905"/>
          </a:xfrm>
          <a:prstGeom prst="rect">
            <a:avLst/>
          </a:prstGeom>
          <a:solidFill>
            <a:srgbClr val="FADBDF">
              <a:alpha val="25098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0" y="-4445"/>
            <a:ext cx="12212320" cy="68599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4-12:06:11-d2sh0cu1bb2p4onboq7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4170" y="692785"/>
            <a:ext cx="6119495" cy="568706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4-12:06:00-d2sh0a61bb2p4onbopm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0800000">
            <a:off x="4767580" y="3514725"/>
            <a:ext cx="7459345" cy="543306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4-12:06:00-d2sh0a61bb2p4onbopm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-20320" y="-2092325"/>
            <a:ext cx="7459345" cy="543306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056765" y="2815590"/>
            <a:ext cx="2903220" cy="14414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dirty="0"/>
              <a:t>唯一深度融合资讯、票务与社交的戏剧垂直社区平台</a:t>
            </a:r>
            <a:endParaRPr lang="zh-CN" altLang="en-US" sz="2800" dirty="0"/>
          </a:p>
        </p:txBody>
      </p:sp>
      <p:pic>
        <p:nvPicPr>
          <p:cNvPr id="8" name="Image 3" descr="https://kimi-img.moonshot.cn/pub/slides/slides_tmpl/image/25-09-04-12:06:11-d2sh0cu1bb2p4onboq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75" y="4656455"/>
            <a:ext cx="3192780" cy="139573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9-04-12:06:10-d2sh0cm1bb2p4onboq4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226550" y="5379085"/>
            <a:ext cx="2317115" cy="598805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9-04-12:06:11-d2sh0cu1bb2p4onboq6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25" y="1300480"/>
            <a:ext cx="4826000" cy="3934460"/>
          </a:xfrm>
          <a:prstGeom prst="rect">
            <a:avLst/>
          </a:prstGeom>
        </p:spPr>
      </p:pic>
      <p:pic>
        <p:nvPicPr>
          <p:cNvPr id="11" name="Image 6" descr="https://kimi-img.moonshot.cn/pub/slides/slides_tmpl/image/25-09-04-12:06:11-d2sh0cu1bb2p4onboq5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60000">
            <a:off x="9695180" y="692785"/>
            <a:ext cx="1380490" cy="1395730"/>
          </a:xfrm>
          <a:prstGeom prst="rect">
            <a:avLst/>
          </a:prstGeom>
        </p:spPr>
      </p:pic>
      <p:pic>
        <p:nvPicPr>
          <p:cNvPr id="12" name="Image 7" descr="https://kimi-img.moonshot.cn/pub/slides/slides_tmpl/image/25-09-04-12:06:11-d2sh0cu1bb2p4onboq6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85825" y="1569085"/>
            <a:ext cx="1295400" cy="1306830"/>
          </a:xfrm>
          <a:prstGeom prst="rect">
            <a:avLst/>
          </a:prstGeom>
        </p:spPr>
      </p:pic>
      <p:pic>
        <p:nvPicPr>
          <p:cNvPr id="13" name="Image 8" descr="https://kimi-img.moonshot.cn/pub/slides/slides_tmpl/image/25-09-04-12:06:11-d2sh0cu1bb2p4onboq7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8495" y="546735"/>
            <a:ext cx="2981960" cy="1906905"/>
          </a:xfrm>
          <a:prstGeom prst="rect">
            <a:avLst/>
          </a:prstGeom>
        </p:spPr>
      </p:pic>
      <p:sp>
        <p:nvSpPr>
          <p:cNvPr id="14" name="Text 3"/>
          <p:cNvSpPr/>
          <p:nvPr/>
        </p:nvSpPr>
        <p:spPr>
          <a:xfrm>
            <a:off x="6142990" y="2975610"/>
            <a:ext cx="4818380" cy="584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C65F10"/>
                </a:solidFill>
                <a:latin typeface="MiSans" pitchFamily="34" charset="-122"/>
                <a:ea typeface="MiSans" pitchFamily="34" charset="-122"/>
                <a:cs typeface="MiSans" pitchFamily="34" charset="-122"/>
                <a:sym typeface="MiSans" pitchFamily="34" charset="-122"/>
              </a:rPr>
              <a:t>一站式解决方案</a:t>
            </a: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6416675" y="3471545"/>
            <a:ext cx="4271010" cy="19075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2"/>
                <a:sym typeface="MiSans" pitchFamily="34" charset="-122"/>
              </a:rPr>
              <a:t>我们的平台以‘全、快、乐’为核心，聚合全城剧目信息，提供智能推荐，让观众快速找到心仪的演出；一站比价、选座无忧，购票流程简单高效；同时打造剧迷社区，方便观众分享观后感，找到同好共鸣。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solidFill>
            <a:srgbClr val="FADBDF">
              <a:alpha val="25098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240000">
            <a:off x="4022651" y="1111184"/>
            <a:ext cx="7795288" cy="4298077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 rot="240000">
            <a:off x="4022651" y="1111184"/>
            <a:ext cx="7795288" cy="4298077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slides_tmpl/image/25-09-04-12:06:07-d2sh0bu1bb2p4onbopv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3946" y="1311865"/>
            <a:ext cx="7348220" cy="3874107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09-04-12:06:00-d2sh0a61bb2p4onbopm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0800000">
            <a:off x="4932680" y="3219450"/>
            <a:ext cx="7459345" cy="54330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624068" y="1822723"/>
            <a:ext cx="1618942" cy="13989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b="1" dirty="0">
                <a:solidFill>
                  <a:srgbClr val="EE822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b="1" dirty="0"/>
          </a:p>
        </p:txBody>
      </p:sp>
      <p:sp>
        <p:nvSpPr>
          <p:cNvPr id="9" name="Text 5"/>
          <p:cNvSpPr/>
          <p:nvPr/>
        </p:nvSpPr>
        <p:spPr>
          <a:xfrm>
            <a:off x="4932680" y="3135630"/>
            <a:ext cx="6759575" cy="129667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algn="ctr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5400" b="1" dirty="0">
                <a:solidFill>
                  <a:schemeClr val="bg2"/>
                </a:solidFill>
                <a:latin typeface="华文琥珀" panose="02010800040101010101" charset="-122"/>
                <a:ea typeface="华文琥珀" panose="02010800040101010101" charset="-122"/>
                <a:cs typeface="MiSans" pitchFamily="34" charset="-120"/>
                <a:sym typeface="MiSans" pitchFamily="34" charset="-122"/>
              </a:rPr>
              <a:t>功能介绍与产品迭代</a:t>
            </a:r>
            <a:endParaRPr lang="en-US" sz="5400" b="1" dirty="0">
              <a:solidFill>
                <a:schemeClr val="bg2"/>
              </a:solidFill>
              <a:latin typeface="华文琥珀" panose="02010800040101010101" charset="-122"/>
              <a:ea typeface="华文琥珀" panose="02010800040101010101" charset="-122"/>
              <a:cs typeface="MiSans" pitchFamily="34" charset="-12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65060" y="1282887"/>
            <a:ext cx="0" cy="1265407"/>
          </a:xfrm>
          <a:prstGeom prst="line">
            <a:avLst/>
          </a:prstGeom>
          <a:noFill/>
          <a:ln w="19050">
            <a:solidFill>
              <a:srgbClr val="F2F2F2"/>
            </a:solidFill>
            <a:prstDash val="solid"/>
            <a:headEnd type="none"/>
            <a:tailEnd type="none"/>
          </a:ln>
        </p:spPr>
      </p:sp>
      <p:sp>
        <p:nvSpPr>
          <p:cNvPr id="11" name="Text 7"/>
          <p:cNvSpPr/>
          <p:nvPr/>
        </p:nvSpPr>
        <p:spPr>
          <a:xfrm>
            <a:off x="5066576" y="2342470"/>
            <a:ext cx="1846580" cy="622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pic>
        <p:nvPicPr>
          <p:cNvPr id="14" name="Image 2" descr="https://kimi-img.moonshot.cn/pub/slides/slides_tmpl/image/25-09-04-12:06:00-d2sh0a61bb2p4onbopm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-20320" y="-2092325"/>
            <a:ext cx="7459345" cy="5433060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9-04-12:06:07-d2sh0bu1bb2p4onbop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576" y="3916635"/>
            <a:ext cx="1663700" cy="896620"/>
          </a:xfrm>
          <a:prstGeom prst="rect">
            <a:avLst/>
          </a:prstGeom>
        </p:spPr>
      </p:pic>
      <p:pic>
        <p:nvPicPr>
          <p:cNvPr id="16" name="Image 4" descr="https://kimi-img.moonshot.cn/pub/slides/slides_tmpl/image/25-09-04-12:06:04-d2sh0b61bb2p4onbopr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5256" y="1584280"/>
            <a:ext cx="726440" cy="758190"/>
          </a:xfrm>
          <a:prstGeom prst="rect">
            <a:avLst/>
          </a:prstGeom>
        </p:spPr>
      </p:pic>
      <p:pic>
        <p:nvPicPr>
          <p:cNvPr id="17" name="Image 5" descr="https://kimi-img.moonshot.cn/pub/slides/slides_tmpl/image/25-09-04-12:06:03-d2sh0au1bb2p4onbop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076" y="2230075"/>
            <a:ext cx="360045" cy="372745"/>
          </a:xfrm>
          <a:prstGeom prst="rect">
            <a:avLst/>
          </a:prstGeom>
        </p:spPr>
      </p:pic>
      <p:sp>
        <p:nvSpPr>
          <p:cNvPr id="18" name="Shape 10"/>
          <p:cNvSpPr/>
          <p:nvPr/>
        </p:nvSpPr>
        <p:spPr>
          <a:xfrm rot="5400000">
            <a:off x="11546840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19" name="Text 11"/>
          <p:cNvSpPr/>
          <p:nvPr/>
        </p:nvSpPr>
        <p:spPr>
          <a:xfrm rot="5400000">
            <a:off x="11546840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2"/>
          <p:cNvSpPr/>
          <p:nvPr/>
        </p:nvSpPr>
        <p:spPr>
          <a:xfrm rot="5400000">
            <a:off x="11460480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21" name="Text 13"/>
          <p:cNvSpPr/>
          <p:nvPr/>
        </p:nvSpPr>
        <p:spPr>
          <a:xfrm rot="5400000">
            <a:off x="11460480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4"/>
          <p:cNvSpPr/>
          <p:nvPr/>
        </p:nvSpPr>
        <p:spPr>
          <a:xfrm rot="5400000">
            <a:off x="11372215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23" name="Text 15"/>
          <p:cNvSpPr/>
          <p:nvPr/>
        </p:nvSpPr>
        <p:spPr>
          <a:xfrm rot="5400000">
            <a:off x="11372215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4" name="Image 6" descr="https://kimi-img.moonshot.cn/pub/slides/slides_tmpl/image/25-09-04-12:06:07-d2sh0bu1bb2p4onbopu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93065" y="410845"/>
            <a:ext cx="461645" cy="461010"/>
          </a:xfrm>
          <a:prstGeom prst="rect">
            <a:avLst/>
          </a:prstGeom>
        </p:spPr>
      </p:pic>
      <p:pic>
        <p:nvPicPr>
          <p:cNvPr id="25" name="Image 7" descr="https://kimi-img.moonshot.cn/pub/slides/slides_tmpl/image/25-09-04-12:06:09-d2sh0ce1bb2p4onboq1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695" y="1294765"/>
            <a:ext cx="3001010" cy="4799965"/>
          </a:xfrm>
          <a:prstGeom prst="rect">
            <a:avLst/>
          </a:prstGeom>
        </p:spPr>
      </p:pic>
      <p:sp>
        <p:nvSpPr>
          <p:cNvPr id="26" name="Shape 16"/>
          <p:cNvSpPr/>
          <p:nvPr/>
        </p:nvSpPr>
        <p:spPr>
          <a:xfrm>
            <a:off x="581660" y="5822315"/>
            <a:ext cx="3213735" cy="461645"/>
          </a:xfrm>
          <a:prstGeom prst="ellipse">
            <a:avLst/>
          </a:prstGeom>
          <a:gradFill flip="none" rotWithShape="1">
            <a:gsLst>
              <a:gs pos="0">
                <a:srgbClr val="C81D31">
                  <a:alpha val="38000"/>
                </a:srgbClr>
              </a:gs>
              <a:gs pos="3000">
                <a:srgbClr val="C81D31">
                  <a:alpha val="38000"/>
                </a:srgbClr>
              </a:gs>
              <a:gs pos="62000">
                <a:srgbClr val="C81D31">
                  <a:alpha val="17000"/>
                </a:srgbClr>
              </a:gs>
              <a:gs pos="100000">
                <a:srgbClr val="C81D31">
                  <a:alpha val="0"/>
                </a:srgbClr>
              </a:gs>
            </a:gsLst>
            <a:path path="circle">
              <a:fillToRect l="50000" t="50000" r="50000" b="50000"/>
            </a:path>
          </a:gradFill>
        </p:spPr>
      </p:sp>
      <p:sp>
        <p:nvSpPr>
          <p:cNvPr id="27" name="Text 17"/>
          <p:cNvSpPr/>
          <p:nvPr/>
        </p:nvSpPr>
        <p:spPr>
          <a:xfrm>
            <a:off x="581660" y="5822315"/>
            <a:ext cx="3213735" cy="4616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7:01-d2sh0pe1bb2p4onbor0g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965" y="285750"/>
            <a:ext cx="10599420" cy="757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4800" dirty="0">
                <a:solidFill>
                  <a:schemeClr val="bg1"/>
                </a:solidFill>
                <a:latin typeface="Arial Black" panose="020B0A04020102020204" charset="0"/>
                <a:ea typeface="华文琥珀" panose="02010800040101010101" charset="-122"/>
                <a:cs typeface="Arial Black" panose="020B0A04020102020204" charset="0"/>
                <a:sym typeface="MiSans" pitchFamily="34" charset="-122"/>
              </a:rPr>
              <a:t>产品核心功能</a:t>
            </a:r>
            <a:r>
              <a:rPr lang="zh-CN" altLang="en-US" sz="4800" dirty="0">
                <a:solidFill>
                  <a:schemeClr val="bg1"/>
                </a:solidFill>
                <a:latin typeface="Arial Black" panose="020B0A04020102020204" charset="0"/>
                <a:ea typeface="华文琥珀" panose="02010800040101010101" charset="-122"/>
                <a:cs typeface="Arial Black" panose="020B0A04020102020204" charset="0"/>
                <a:sym typeface="MiSans" pitchFamily="34" charset="-122"/>
              </a:rPr>
              <a:t>介绍</a:t>
            </a:r>
            <a:endParaRPr lang="zh-CN" altLang="en-US" sz="4800" dirty="0">
              <a:solidFill>
                <a:schemeClr val="bg1"/>
              </a:solidFill>
              <a:latin typeface="Arial Black" panose="020B0A04020102020204" charset="0"/>
              <a:ea typeface="华文琥珀" panose="02010800040101010101" charset="-122"/>
              <a:cs typeface="Arial Black" panose="020B0A04020102020204" charset="0"/>
              <a:sym typeface="MiSans" pitchFamily="34" charset="-122"/>
            </a:endParaRPr>
          </a:p>
        </p:txBody>
      </p:sp>
      <p:pic>
        <p:nvPicPr>
          <p:cNvPr id="4" name="Image 1" descr="https://kimi-img.moonshot.cn/pub/slides/slides_tmpl/image/25-09-04-12:06:07-d2sh0bu1bb2p4onbopt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765" y="1043305"/>
            <a:ext cx="1328420" cy="716280"/>
          </a:xfrm>
          <a:prstGeom prst="rect">
            <a:avLst/>
          </a:prstGeom>
        </p:spPr>
      </p:pic>
      <p:sp>
        <p:nvSpPr>
          <p:cNvPr id="5" name="Text 1"/>
          <p:cNvSpPr/>
          <p:nvPr>
            <p:custDataLst>
              <p:tags r:id="rId3"/>
            </p:custDataLst>
          </p:nvPr>
        </p:nvSpPr>
        <p:spPr>
          <a:xfrm>
            <a:off x="3840480" y="4805680"/>
            <a:ext cx="7464425" cy="571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MiSans" pitchFamily="34" charset="-122"/>
              </a:rPr>
              <a:t>  </a:t>
            </a:r>
            <a:r>
              <a:rPr lang="zh-CN" alt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MiSans" pitchFamily="34" charset="-122"/>
              </a:rPr>
              <a:t>一站式信息中心</a:t>
            </a:r>
            <a:endParaRPr lang="zh-CN" altLang="en-US" sz="2400" dirty="0">
              <a:solidFill>
                <a:srgbClr val="F0939E"/>
              </a:solidFill>
              <a:latin typeface="MiSans" pitchFamily="34" charset="-122"/>
              <a:ea typeface="MiSans" pitchFamily="34" charset="-122"/>
              <a:cs typeface="MiSans" pitchFamily="34" charset="-122"/>
              <a:sym typeface="MiSans" pitchFamily="34" charset="-122"/>
            </a:endParaRPr>
          </a:p>
        </p:txBody>
      </p:sp>
      <p:sp>
        <p:nvSpPr>
          <p:cNvPr id="6" name="Text 2"/>
          <p:cNvSpPr/>
          <p:nvPr>
            <p:custDataLst>
              <p:tags r:id="rId4"/>
            </p:custDataLst>
          </p:nvPr>
        </p:nvSpPr>
        <p:spPr>
          <a:xfrm>
            <a:off x="4112895" y="5271135"/>
            <a:ext cx="7094855" cy="1297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市面上的戏剧软件如大麦、小红书、公众号、微博等，客户需要在不同平台间切换从而获取较为全面的戏剧信息，而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Drama In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并非简单地把链接堆在一起，而是进行智能化、结构化、个性化的整合。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Text 3"/>
          <p:cNvSpPr/>
          <p:nvPr>
            <p:custDataLst>
              <p:tags r:id="rId5"/>
            </p:custDataLst>
          </p:nvPr>
        </p:nvSpPr>
        <p:spPr>
          <a:xfrm>
            <a:off x="2961640" y="2957830"/>
            <a:ext cx="7464425" cy="571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MiSans" pitchFamily="34" charset="-122"/>
              </a:rPr>
              <a:t>深度二创平台</a:t>
            </a:r>
            <a:endParaRPr lang="zh-CN" altLang="en-US" sz="2400" dirty="0">
              <a:solidFill>
                <a:srgbClr val="F0939E"/>
              </a:solidFill>
              <a:latin typeface="MiSans" pitchFamily="34" charset="-122"/>
              <a:ea typeface="MiSans" pitchFamily="34" charset="-122"/>
              <a:cs typeface="MiSans" pitchFamily="34" charset="-122"/>
              <a:sym typeface="MiSans" pitchFamily="34" charset="-122"/>
            </a:endParaRPr>
          </a:p>
        </p:txBody>
      </p:sp>
      <p:sp>
        <p:nvSpPr>
          <p:cNvPr id="8" name="Text 4"/>
          <p:cNvSpPr/>
          <p:nvPr>
            <p:custDataLst>
              <p:tags r:id="rId6"/>
            </p:custDataLst>
          </p:nvPr>
        </p:nvSpPr>
        <p:spPr>
          <a:xfrm>
            <a:off x="3289300" y="3429000"/>
            <a:ext cx="7094855" cy="1297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建立一个由用户共同编辑和维护的深度戏剧平台，并鼓励高质量二创，不仅支持图文剧评，还可以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在未来开设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同人文学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剧情解析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考据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手绘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漫画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等垂直分区，并引入打赏机制激励创作者。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Text 5"/>
          <p:cNvSpPr/>
          <p:nvPr>
            <p:custDataLst>
              <p:tags r:id="rId7"/>
            </p:custDataLst>
          </p:nvPr>
        </p:nvSpPr>
        <p:spPr>
          <a:xfrm>
            <a:off x="2468245" y="1353185"/>
            <a:ext cx="7464425" cy="571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MiSans" pitchFamily="34" charset="-122"/>
              </a:rPr>
              <a:t>剧迷共鸣社区</a:t>
            </a:r>
            <a:endParaRPr lang="zh-CN" altLang="en-US" sz="2800" b="1" dirty="0">
              <a:solidFill>
                <a:schemeClr val="accent6">
                  <a:lumMod val="60000"/>
                  <a:lumOff val="40000"/>
                </a:schemeClr>
              </a:solidFill>
              <a:latin typeface="MiSans" pitchFamily="34" charset="-122"/>
              <a:ea typeface="MiSans" pitchFamily="34" charset="-122"/>
              <a:cs typeface="MiSans" pitchFamily="34" charset="-120"/>
              <a:sym typeface="MiSans" pitchFamily="34" charset="-122"/>
            </a:endParaRPr>
          </a:p>
        </p:txBody>
      </p:sp>
      <p:sp>
        <p:nvSpPr>
          <p:cNvPr id="10" name="Text 6"/>
          <p:cNvSpPr/>
          <p:nvPr>
            <p:custDataLst>
              <p:tags r:id="rId8"/>
            </p:custDataLst>
          </p:nvPr>
        </p:nvSpPr>
        <p:spPr>
          <a:xfrm>
            <a:off x="3065780" y="1759585"/>
            <a:ext cx="7094855" cy="12979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MiSans ExtraLight" panose="00000300000000000000" charset="-122"/>
              </a:rPr>
              <a:t>致力于构建一个具有垂直化内容的</a:t>
            </a:r>
            <a:r>
              <a:rPr 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MiSans ExtraLight" panose="00000300000000000000" charset="-122"/>
              </a:rPr>
              <a:t>戏剧社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MiSans ExtraLight" panose="00000300000000000000" charset="-122"/>
              </a:rPr>
              <a:t>圈</a:t>
            </a:r>
            <a:r>
              <a:rPr 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MiSans ExtraLight" panose="00000300000000000000" charset="-122"/>
              </a:rPr>
              <a:t>，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MiSans ExtraLight" panose="00000300000000000000" charset="-122"/>
              </a:rPr>
              <a:t>让身边热爱戏剧的同学产生共鸣，能在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MiSans ExtraLight" panose="00000300000000000000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MiSans ExtraLight" panose="00000300000000000000" charset="-122"/>
              </a:rPr>
              <a:t>我们这获取垂直的戏剧文化，分享关于戏剧的点评，在分享热爱的文化的同时，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MiSans ExtraLight" panose="00000300000000000000" charset="-122"/>
              </a:rPr>
              <a:t>能有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MiSans ExtraLight" panose="00000300000000000000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MiSans ExtraLight" panose="00000300000000000000" charset="-122"/>
              </a:rPr>
              <a:t>更多机会进行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MiSans ExtraLight" panose="00000300000000000000" charset="-122"/>
              </a:rPr>
              <a:t>社交。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MiSans ExtraLight" panose="00000300000000000000" charset="-122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2:06:00-d2sh0a61bb2p4onbopm0.png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 rot="10800000">
            <a:off x="4767580" y="3514725"/>
            <a:ext cx="7459345" cy="543306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2:06:25-d2sh0ge1bb2p4onboql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20" y="3514725"/>
            <a:ext cx="9482455" cy="30099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-13970" y="-1905"/>
            <a:ext cx="12212320" cy="6859905"/>
          </a:xfrm>
          <a:prstGeom prst="rect">
            <a:avLst/>
          </a:prstGeom>
          <a:solidFill>
            <a:srgbClr val="FADBDF">
              <a:alpha val="25098"/>
            </a:srgbClr>
          </a:solidFill>
        </p:spPr>
      </p:sp>
      <p:sp>
        <p:nvSpPr>
          <p:cNvPr id="5" name="Text 1"/>
          <p:cNvSpPr/>
          <p:nvPr/>
        </p:nvSpPr>
        <p:spPr>
          <a:xfrm>
            <a:off x="-13970" y="-1905"/>
            <a:ext cx="12212320" cy="68599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4-12:06:26-d2sh0gm1bb2p4onboql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1030" y="1548130"/>
            <a:ext cx="9116060" cy="295783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4-12:06:00-d2sh0a61bb2p4onbopm0.png"/>
          <p:cNvPicPr>
            <a:picLocks noChangeAspect="1"/>
          </p:cNvPicPr>
          <p:nvPr/>
        </p:nvPicPr>
        <p:blipFill>
          <a:blip r:embed="rId1">
            <a:alphaModFix amt="40000"/>
          </a:blip>
          <a:stretch>
            <a:fillRect/>
          </a:stretch>
        </p:blipFill>
        <p:spPr>
          <a:xfrm>
            <a:off x="-20320" y="-2092325"/>
            <a:ext cx="7459345" cy="543306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05510" y="594360"/>
            <a:ext cx="10380980" cy="9886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4800" dirty="0">
                <a:solidFill>
                  <a:schemeClr val="accent6">
                    <a:lumMod val="75000"/>
                  </a:schemeClr>
                </a:solidFill>
                <a:latin typeface="Arial Black" panose="020B0A04020102020204" charset="0"/>
                <a:ea typeface="华文琥珀" panose="02010800040101010101" charset="-122"/>
                <a:cs typeface="Arial Black" panose="020B0A04020102020204" charset="0"/>
                <a:sym typeface="MiSans" pitchFamily="34" charset="-122"/>
              </a:rPr>
              <a:t>产品迭代</a:t>
            </a:r>
            <a:endParaRPr lang="zh-CN" altLang="en-US" sz="4800" dirty="0">
              <a:solidFill>
                <a:schemeClr val="accent6">
                  <a:lumMod val="75000"/>
                </a:schemeClr>
              </a:solidFill>
              <a:latin typeface="Arial Black" panose="020B0A04020102020204" charset="0"/>
              <a:ea typeface="华文琥珀" panose="02010800040101010101" charset="-122"/>
              <a:cs typeface="Arial Black" panose="020B0A04020102020204" charset="0"/>
              <a:sym typeface="MiSans" pitchFamily="34" charset="-122"/>
            </a:endParaRPr>
          </a:p>
        </p:txBody>
      </p:sp>
      <p:pic>
        <p:nvPicPr>
          <p:cNvPr id="10" name="Image 5" descr="https://kimi-img.moonshot.cn/pub/slides/slides_tmpl/image/25-09-04-12:06:29-d2sh0he1bb2p4onboqm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5" y="3901440"/>
            <a:ext cx="3850640" cy="2576195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9-04-12:06:28-d2sh0h61bb2p4onboqm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025" y="924560"/>
            <a:ext cx="4360545" cy="2957830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4497070" y="1951990"/>
            <a:ext cx="3310890" cy="3695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rgbClr val="7030A0"/>
                </a:solidFill>
                <a:latin typeface="MiSans" pitchFamily="34" charset="-122"/>
                <a:ea typeface="MiSans" pitchFamily="34" charset="-122"/>
                <a:cs typeface="MiSans" pitchFamily="34" charset="-122"/>
                <a:sym typeface="+mn-ea"/>
              </a:rPr>
              <a:t>第一阶段：上线初期</a:t>
            </a:r>
            <a:endParaRPr lang="zh-CN" altLang="en-US" sz="2400" dirty="0">
              <a:solidFill>
                <a:srgbClr val="7030A0"/>
              </a:solidFill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zh-CN" altLang="en-US" sz="2400" dirty="0">
              <a:solidFill>
                <a:srgbClr val="7030A0"/>
              </a:solidFill>
              <a:latin typeface="MiSans" pitchFamily="34" charset="-122"/>
              <a:ea typeface="MiSans" pitchFamily="34" charset="-122"/>
              <a:cs typeface="MiSans" pitchFamily="34" charset="-122"/>
              <a:sym typeface="MiSans" pitchFamily="34" charset="-122"/>
            </a:endParaRPr>
          </a:p>
        </p:txBody>
      </p:sp>
      <p:sp>
        <p:nvSpPr>
          <p:cNvPr id="12" name="Text 4"/>
          <p:cNvSpPr/>
          <p:nvPr/>
        </p:nvSpPr>
        <p:spPr>
          <a:xfrm>
            <a:off x="688340" y="2325370"/>
            <a:ext cx="6750685" cy="7943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dirty="0"/>
              <a:t>战略目标：验证核心价值，打造信息基石，积累种子用户</a:t>
            </a:r>
            <a:endParaRPr lang="zh-CN" altLang="en-US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/>
              <a:t>​</a:t>
            </a:r>
            <a:r>
              <a:rPr lang="zh-CN" altLang="en-US" sz="1600" dirty="0"/>
              <a:t>核心聚焦</a:t>
            </a:r>
            <a:r>
              <a:rPr lang="en-US" altLang="zh-CN" sz="1600" dirty="0"/>
              <a:t>​</a:t>
            </a:r>
            <a:r>
              <a:rPr lang="zh-CN" altLang="en-US" sz="1600" dirty="0"/>
              <a:t>：基础信息</a:t>
            </a:r>
            <a:r>
              <a:rPr lang="en-US" altLang="zh-CN" sz="1600" dirty="0"/>
              <a:t>+</a:t>
            </a:r>
            <a:r>
              <a:rPr lang="zh-CN" altLang="en-US" sz="1600" dirty="0"/>
              <a:t>轻量社交＋内容</a:t>
            </a:r>
            <a:r>
              <a:rPr lang="zh-CN" altLang="en-US" sz="1600" dirty="0"/>
              <a:t>分享</a:t>
            </a:r>
            <a:endParaRPr lang="zh-CN" altLang="en-US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dirty="0"/>
              <a:t>戏剧信息库上线</a:t>
            </a:r>
            <a:r>
              <a:rPr lang="en-US" altLang="zh-CN" sz="1600" dirty="0"/>
              <a:t>  </a:t>
            </a:r>
            <a:r>
              <a:rPr lang="zh-CN" altLang="en-US" sz="1600" dirty="0"/>
              <a:t>个人社区分享</a:t>
            </a:r>
            <a:r>
              <a:rPr lang="en-US" altLang="zh-CN" sz="1600" dirty="0"/>
              <a:t> </a:t>
            </a:r>
            <a:r>
              <a:rPr lang="zh-CN" altLang="en-US" sz="1600" dirty="0"/>
              <a:t>基础功能</a:t>
            </a:r>
            <a:endParaRPr lang="zh-CN" altLang="en-US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dirty="0"/>
              <a:t>种子用户内测（可找熟人校友发送</a:t>
            </a:r>
            <a:r>
              <a:rPr lang="zh-CN" altLang="en-US" sz="1600" dirty="0"/>
              <a:t>内测名额）</a:t>
            </a:r>
            <a:endParaRPr lang="zh-CN" alt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5048885" y="4486275"/>
            <a:ext cx="6750685" cy="15005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dirty="0"/>
              <a:t>战略目标：激发网络效应，构建社区生态，寻求商业价值</a:t>
            </a:r>
            <a:endParaRPr lang="zh-CN" altLang="en-US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1600" dirty="0"/>
              <a:t>​</a:t>
            </a:r>
            <a:r>
              <a:rPr lang="zh-CN" altLang="en-US" sz="1600" dirty="0">
                <a:sym typeface="+mn-ea"/>
              </a:rPr>
              <a:t>核心聚焦</a:t>
            </a:r>
            <a:r>
              <a:rPr lang="en-US" altLang="zh-CN" sz="1600" dirty="0">
                <a:sym typeface="+mn-ea"/>
              </a:rPr>
              <a:t>​</a:t>
            </a:r>
            <a:r>
              <a:rPr lang="en-US" altLang="zh-CN" sz="1600" dirty="0"/>
              <a:t>​</a:t>
            </a:r>
            <a:r>
              <a:rPr lang="zh-CN" altLang="en-US" sz="1600" dirty="0"/>
              <a:t>：社交深化</a:t>
            </a:r>
            <a:r>
              <a:rPr lang="en-US" altLang="zh-CN" sz="1600" dirty="0"/>
              <a:t> + </a:t>
            </a:r>
            <a:r>
              <a:rPr lang="zh-CN" altLang="en-US" sz="1600" dirty="0"/>
              <a:t>同人二创</a:t>
            </a:r>
            <a:r>
              <a:rPr lang="en-US" altLang="zh-CN" sz="1600" dirty="0"/>
              <a:t> + </a:t>
            </a:r>
            <a:r>
              <a:rPr lang="zh-CN" altLang="en-US" sz="1600" dirty="0"/>
              <a:t>商业初探</a:t>
            </a:r>
            <a:endParaRPr lang="zh-CN" altLang="en-US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dirty="0"/>
              <a:t>观剧小组功能完善（支持活动组织、物料交换）</a:t>
            </a:r>
            <a:endParaRPr lang="zh-CN" altLang="en-US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dirty="0"/>
              <a:t>同人创作平台上线（图文发布</a:t>
            </a:r>
            <a:r>
              <a:rPr lang="en-US" altLang="zh-CN" sz="1600" dirty="0"/>
              <a:t>+</a:t>
            </a:r>
            <a:r>
              <a:rPr lang="zh-CN" altLang="en-US" sz="1600" dirty="0"/>
              <a:t>打赏机制）</a:t>
            </a:r>
            <a:endParaRPr lang="zh-CN" altLang="en-US" sz="16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zh-CN" altLang="en-US" sz="1600" dirty="0"/>
              <a:t>会员机制如抢先订阅，福利发放，提高客户</a:t>
            </a:r>
            <a:r>
              <a:rPr lang="zh-CN" altLang="en-US" sz="1600" dirty="0"/>
              <a:t>粘性</a:t>
            </a:r>
            <a:endParaRPr lang="zh-CN" altLang="en-US" sz="1600" dirty="0"/>
          </a:p>
        </p:txBody>
      </p:sp>
      <p:sp>
        <p:nvSpPr>
          <p:cNvPr id="13" name="Text 5"/>
          <p:cNvSpPr/>
          <p:nvPr/>
        </p:nvSpPr>
        <p:spPr>
          <a:xfrm>
            <a:off x="8251825" y="4039870"/>
            <a:ext cx="3065780" cy="4813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rgbClr val="588E32"/>
                </a:solidFill>
                <a:latin typeface="MiSans" pitchFamily="34" charset="-122"/>
                <a:ea typeface="MiSans" pitchFamily="34" charset="-122"/>
                <a:cs typeface="MiSans" pitchFamily="34" charset="-122"/>
                <a:sym typeface="+mn-ea"/>
              </a:rPr>
              <a:t>第二阶段：增长版本</a:t>
            </a:r>
            <a:endParaRPr lang="zh-CN" altLang="en-US" sz="2400" dirty="0">
              <a:solidFill>
                <a:srgbClr val="588E32"/>
              </a:solidFill>
              <a:latin typeface="MiSans" pitchFamily="34" charset="-122"/>
              <a:ea typeface="MiSans" pitchFamily="34" charset="-122"/>
              <a:cs typeface="MiSans" pitchFamily="34" charset="-122"/>
            </a:endParaRPr>
          </a:p>
          <a:p>
            <a:pPr marL="0" indent="0" algn="r">
              <a:lnSpc>
                <a:spcPct val="100000"/>
              </a:lnSpc>
              <a:buNone/>
            </a:pPr>
            <a:endParaRPr lang="zh-CN" altLang="en-US" sz="2400" dirty="0">
              <a:solidFill>
                <a:srgbClr val="588E32"/>
              </a:solidFill>
              <a:latin typeface="MiSans" pitchFamily="34" charset="-122"/>
              <a:ea typeface="MiSans" pitchFamily="34" charset="-122"/>
              <a:cs typeface="MiSans" pitchFamily="34" charset="-122"/>
              <a:sym typeface="MiSans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solidFill>
            <a:srgbClr val="FADBDF">
              <a:alpha val="25098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-13971" y="-1905"/>
            <a:ext cx="13651337" cy="799038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240000">
            <a:off x="4022651" y="1111184"/>
            <a:ext cx="7795288" cy="4298077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 rot="240000">
            <a:off x="4022651" y="1111184"/>
            <a:ext cx="7795288" cy="4298077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slides_tmpl/image/25-09-04-12:06:07-d2sh0bu1bb2p4onbopv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3946" y="1311865"/>
            <a:ext cx="7348220" cy="3874107"/>
          </a:xfrm>
          <a:prstGeom prst="rect">
            <a:avLst/>
          </a:prstGeom>
        </p:spPr>
      </p:pic>
      <p:pic>
        <p:nvPicPr>
          <p:cNvPr id="7" name="Image 1" descr="https://kimi-img.moonshot.cn/pub/slides/slides_tmpl/image/25-09-04-12:06:00-d2sh0a61bb2p4onbopm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0800000">
            <a:off x="4932680" y="3219450"/>
            <a:ext cx="7459345" cy="54330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624068" y="1822723"/>
            <a:ext cx="1618942" cy="13989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500" b="1" dirty="0">
                <a:solidFill>
                  <a:srgbClr val="EE822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b="1" dirty="0"/>
          </a:p>
        </p:txBody>
      </p:sp>
      <p:sp>
        <p:nvSpPr>
          <p:cNvPr id="9" name="Text 5"/>
          <p:cNvSpPr/>
          <p:nvPr/>
        </p:nvSpPr>
        <p:spPr>
          <a:xfrm>
            <a:off x="4932680" y="3135630"/>
            <a:ext cx="6759575" cy="1296670"/>
          </a:xfrm>
          <a:prstGeom prst="rect">
            <a:avLst/>
          </a:prstGeom>
          <a:noFill/>
        </p:spPr>
        <p:txBody>
          <a:bodyPr wrap="square" lIns="91440" tIns="45720" rIns="91440" bIns="45720" rtlCol="0" anchor="ctr"/>
          <a:lstStyle/>
          <a:p>
            <a:pPr marL="0" algn="ctr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5400" b="1" dirty="0">
                <a:solidFill>
                  <a:schemeClr val="bg2"/>
                </a:solidFill>
                <a:latin typeface="华文琥珀" panose="02010800040101010101" charset="-122"/>
                <a:ea typeface="华文琥珀" panose="02010800040101010101" charset="-122"/>
                <a:cs typeface="MiSans" pitchFamily="34" charset="-120"/>
              </a:rPr>
              <a:t>用户画像</a:t>
            </a:r>
            <a:r>
              <a:rPr lang="en-US" sz="5400" b="1" dirty="0">
                <a:solidFill>
                  <a:schemeClr val="bg2"/>
                </a:solidFill>
                <a:latin typeface="华文琥珀" panose="02010800040101010101" charset="-122"/>
                <a:ea typeface="华文琥珀" panose="02010800040101010101" charset="-122"/>
                <a:cs typeface="MiSans" pitchFamily="34" charset="-120"/>
              </a:rPr>
              <a:t>与</a:t>
            </a:r>
            <a:r>
              <a:rPr lang="zh-CN" altLang="en-US" sz="5400" b="1" dirty="0">
                <a:solidFill>
                  <a:schemeClr val="bg2"/>
                </a:solidFill>
                <a:latin typeface="华文琥珀" panose="02010800040101010101" charset="-122"/>
                <a:ea typeface="华文琥珀" panose="02010800040101010101" charset="-122"/>
                <a:cs typeface="MiSans" pitchFamily="34" charset="-120"/>
              </a:rPr>
              <a:t>营销方案</a:t>
            </a:r>
            <a:endParaRPr lang="zh-CN" altLang="en-US" sz="5400" b="1" dirty="0">
              <a:solidFill>
                <a:schemeClr val="bg2"/>
              </a:solidFill>
              <a:latin typeface="华文琥珀" panose="02010800040101010101" charset="-122"/>
              <a:ea typeface="华文琥珀" panose="02010800040101010101" charset="-122"/>
              <a:cs typeface="MiSans" pitchFamily="34" charset="-12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65060" y="1282887"/>
            <a:ext cx="0" cy="1265407"/>
          </a:xfrm>
          <a:prstGeom prst="line">
            <a:avLst/>
          </a:prstGeom>
          <a:noFill/>
          <a:ln w="19050">
            <a:solidFill>
              <a:srgbClr val="F2F2F2"/>
            </a:solidFill>
            <a:prstDash val="solid"/>
            <a:headEnd type="none"/>
            <a:tailEnd type="none"/>
          </a:ln>
        </p:spPr>
      </p:sp>
      <p:sp>
        <p:nvSpPr>
          <p:cNvPr id="11" name="Text 7"/>
          <p:cNvSpPr/>
          <p:nvPr/>
        </p:nvSpPr>
        <p:spPr>
          <a:xfrm>
            <a:off x="5066576" y="2342470"/>
            <a:ext cx="1846580" cy="622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PART</a:t>
            </a:r>
            <a:endParaRPr lang="en-US" sz="1600" dirty="0"/>
          </a:p>
        </p:txBody>
      </p:sp>
      <p:pic>
        <p:nvPicPr>
          <p:cNvPr id="14" name="Image 2" descr="https://kimi-img.moonshot.cn/pub/slides/slides_tmpl/image/25-09-04-12:06:00-d2sh0a61bb2p4onbopm0.png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-20320" y="-2092325"/>
            <a:ext cx="7459345" cy="5433060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9-04-12:06:07-d2sh0bu1bb2p4onbop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576" y="3916635"/>
            <a:ext cx="1663700" cy="896620"/>
          </a:xfrm>
          <a:prstGeom prst="rect">
            <a:avLst/>
          </a:prstGeom>
        </p:spPr>
      </p:pic>
      <p:pic>
        <p:nvPicPr>
          <p:cNvPr id="16" name="Image 4" descr="https://kimi-img.moonshot.cn/pub/slides/slides_tmpl/image/25-09-04-12:06:04-d2sh0b61bb2p4onbopr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5256" y="1584280"/>
            <a:ext cx="726440" cy="758190"/>
          </a:xfrm>
          <a:prstGeom prst="rect">
            <a:avLst/>
          </a:prstGeom>
        </p:spPr>
      </p:pic>
      <p:pic>
        <p:nvPicPr>
          <p:cNvPr id="17" name="Image 5" descr="https://kimi-img.moonshot.cn/pub/slides/slides_tmpl/image/25-09-04-12:06:03-d2sh0au1bb2p4onbopr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076" y="2230075"/>
            <a:ext cx="360045" cy="372745"/>
          </a:xfrm>
          <a:prstGeom prst="rect">
            <a:avLst/>
          </a:prstGeom>
        </p:spPr>
      </p:pic>
      <p:sp>
        <p:nvSpPr>
          <p:cNvPr id="18" name="Shape 10"/>
          <p:cNvSpPr/>
          <p:nvPr/>
        </p:nvSpPr>
        <p:spPr>
          <a:xfrm rot="5400000">
            <a:off x="11546840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19" name="Text 11"/>
          <p:cNvSpPr/>
          <p:nvPr/>
        </p:nvSpPr>
        <p:spPr>
          <a:xfrm rot="5400000">
            <a:off x="11546840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2"/>
          <p:cNvSpPr/>
          <p:nvPr/>
        </p:nvSpPr>
        <p:spPr>
          <a:xfrm rot="5400000">
            <a:off x="11460480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21" name="Text 13"/>
          <p:cNvSpPr/>
          <p:nvPr/>
        </p:nvSpPr>
        <p:spPr>
          <a:xfrm rot="5400000">
            <a:off x="11460480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4"/>
          <p:cNvSpPr/>
          <p:nvPr/>
        </p:nvSpPr>
        <p:spPr>
          <a:xfrm rot="5400000">
            <a:off x="11372215" y="487680"/>
            <a:ext cx="146685" cy="84455"/>
          </a:xfrm>
          <a:prstGeom prst="triangle">
            <a:avLst/>
          </a:prstGeom>
          <a:solidFill>
            <a:srgbClr val="000000"/>
          </a:solidFill>
        </p:spPr>
      </p:sp>
      <p:sp>
        <p:nvSpPr>
          <p:cNvPr id="23" name="Text 15"/>
          <p:cNvSpPr/>
          <p:nvPr/>
        </p:nvSpPr>
        <p:spPr>
          <a:xfrm rot="5400000">
            <a:off x="11372215" y="487680"/>
            <a:ext cx="146685" cy="844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4" name="Image 6" descr="https://kimi-img.moonshot.cn/pub/slides/slides_tmpl/image/25-09-04-12:06:07-d2sh0bu1bb2p4onbopu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93065" y="410845"/>
            <a:ext cx="461645" cy="461010"/>
          </a:xfrm>
          <a:prstGeom prst="rect">
            <a:avLst/>
          </a:prstGeom>
        </p:spPr>
      </p:pic>
      <p:pic>
        <p:nvPicPr>
          <p:cNvPr id="25" name="Image 7" descr="https://kimi-img.moonshot.cn/pub/slides/slides_tmpl/image/25-09-04-12:06:09-d2sh0ce1bb2p4onboq1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695" y="1294765"/>
            <a:ext cx="3001010" cy="4799965"/>
          </a:xfrm>
          <a:prstGeom prst="rect">
            <a:avLst/>
          </a:prstGeom>
        </p:spPr>
      </p:pic>
      <p:sp>
        <p:nvSpPr>
          <p:cNvPr id="26" name="Shape 16"/>
          <p:cNvSpPr/>
          <p:nvPr/>
        </p:nvSpPr>
        <p:spPr>
          <a:xfrm>
            <a:off x="581660" y="5822315"/>
            <a:ext cx="3213735" cy="461645"/>
          </a:xfrm>
          <a:prstGeom prst="ellipse">
            <a:avLst/>
          </a:prstGeom>
          <a:gradFill flip="none" rotWithShape="1">
            <a:gsLst>
              <a:gs pos="0">
                <a:srgbClr val="C81D31">
                  <a:alpha val="38000"/>
                </a:srgbClr>
              </a:gs>
              <a:gs pos="3000">
                <a:srgbClr val="C81D31">
                  <a:alpha val="38000"/>
                </a:srgbClr>
              </a:gs>
              <a:gs pos="62000">
                <a:srgbClr val="C81D31">
                  <a:alpha val="17000"/>
                </a:srgbClr>
              </a:gs>
              <a:gs pos="100000">
                <a:srgbClr val="C81D31">
                  <a:alpha val="0"/>
                </a:srgbClr>
              </a:gs>
            </a:gsLst>
            <a:path path="circle">
              <a:fillToRect l="50000" t="50000" r="50000" b="50000"/>
            </a:path>
          </a:gradFill>
        </p:spPr>
      </p:sp>
      <p:sp>
        <p:nvSpPr>
          <p:cNvPr id="27" name="Text 17"/>
          <p:cNvSpPr/>
          <p:nvPr/>
        </p:nvSpPr>
        <p:spPr>
          <a:xfrm>
            <a:off x="581660" y="5822315"/>
            <a:ext cx="3213735" cy="4616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DIAGRAM_VIRTUALLY_FRAME" val="{&quot;height&quot;:377.1,&quot;left&quot;:458.5,&quot;top&quot;:81.4,&quot;width&quot;:422.9}"/>
</p:tagLst>
</file>

<file path=ppt/tags/tag10.xml><?xml version="1.0" encoding="utf-8"?>
<p:tagLst xmlns:p="http://schemas.openxmlformats.org/presentationml/2006/main">
  <p:tag name="KSO_WM_DIAGRAM_VIRTUALLY_FRAME" val="{&quot;height&quot;:377.1,&quot;left&quot;:458.5,&quot;top&quot;:81.4,&quot;width&quot;:422.9}"/>
</p:tagLst>
</file>

<file path=ppt/tags/tag11.xml><?xml version="1.0" encoding="utf-8"?>
<p:tagLst xmlns:p="http://schemas.openxmlformats.org/presentationml/2006/main">
  <p:tag name="KSO_WM_DIAGRAM_VIRTUALLY_FRAME" val="{&quot;height&quot;:377.1,&quot;left&quot;:458.5,&quot;top&quot;:81.4,&quot;width&quot;:422.9}"/>
</p:tagLst>
</file>

<file path=ppt/tags/tag12.xml><?xml version="1.0" encoding="utf-8"?>
<p:tagLst xmlns:p="http://schemas.openxmlformats.org/presentationml/2006/main">
  <p:tag name="KSO_WM_DIAGRAM_VIRTUALLY_FRAME" val="{&quot;height&quot;:377.1,&quot;left&quot;:458.5,&quot;top&quot;:81.4,&quot;width&quot;:422.9}"/>
</p:tagLst>
</file>

<file path=ppt/tags/tag13.xml><?xml version="1.0" encoding="utf-8"?>
<p:tagLst xmlns:p="http://schemas.openxmlformats.org/presentationml/2006/main">
  <p:tag name="KSO_WM_DIAGRAM_VIRTUALLY_FRAME" val="{&quot;height&quot;:377.1,&quot;left&quot;:458.5,&quot;top&quot;:81.4,&quot;width&quot;:422.9}"/>
</p:tagLst>
</file>

<file path=ppt/tags/tag14.xml><?xml version="1.0" encoding="utf-8"?>
<p:tagLst xmlns:p="http://schemas.openxmlformats.org/presentationml/2006/main">
  <p:tag name="KSO_WM_DIAGRAM_VIRTUALLY_FRAME" val="{&quot;height&quot;:377.1,&quot;left&quot;:458.5,&quot;top&quot;:81.4,&quot;width&quot;:422.9}"/>
</p:tagLst>
</file>

<file path=ppt/tags/tag15.xml><?xml version="1.0" encoding="utf-8"?>
<p:tagLst xmlns:p="http://schemas.openxmlformats.org/presentationml/2006/main">
  <p:tag name="KSO_WM_DIAGRAM_VIRTUALLY_FRAME" val="{&quot;height&quot;:377.1,&quot;left&quot;:458.5,&quot;top&quot;:81.4,&quot;width&quot;:422.9}"/>
</p:tagLst>
</file>

<file path=ppt/tags/tag16.xml><?xml version="1.0" encoding="utf-8"?>
<p:tagLst xmlns:p="http://schemas.openxmlformats.org/presentationml/2006/main">
  <p:tag name="KSO_WM_DIAGRAM_VIRTUALLY_FRAME" val="{&quot;height&quot;:462.75,&quot;left&quot;:161.4,&quot;top&quot;:75.95,&quot;width&quot;:811.6}"/>
</p:tagLst>
</file>

<file path=ppt/tags/tag17.xml><?xml version="1.0" encoding="utf-8"?>
<p:tagLst xmlns:p="http://schemas.openxmlformats.org/presentationml/2006/main">
  <p:tag name="KSO_WM_DIAGRAM_VIRTUALLY_FRAME" val="{&quot;height&quot;:462.75,&quot;left&quot;:161.4,&quot;top&quot;:75.95,&quot;width&quot;:811.6}"/>
</p:tagLst>
</file>

<file path=ppt/tags/tag18.xml><?xml version="1.0" encoding="utf-8"?>
<p:tagLst xmlns:p="http://schemas.openxmlformats.org/presentationml/2006/main">
  <p:tag name="KSO_WM_DIAGRAM_VIRTUALLY_FRAME" val="{&quot;height&quot;:462.75,&quot;left&quot;:161.4,&quot;top&quot;:75.95,&quot;width&quot;:811.6}"/>
</p:tagLst>
</file>

<file path=ppt/tags/tag19.xml><?xml version="1.0" encoding="utf-8"?>
<p:tagLst xmlns:p="http://schemas.openxmlformats.org/presentationml/2006/main">
  <p:tag name="KSO_WM_DIAGRAM_VIRTUALLY_FRAME" val="{&quot;height&quot;:462.75,&quot;left&quot;:161.4,&quot;top&quot;:75.95,&quot;width&quot;:811.6}"/>
</p:tagLst>
</file>

<file path=ppt/tags/tag2.xml><?xml version="1.0" encoding="utf-8"?>
<p:tagLst xmlns:p="http://schemas.openxmlformats.org/presentationml/2006/main">
  <p:tag name="KSO_WM_DIAGRAM_VIRTUALLY_FRAME" val="{&quot;height&quot;:377.1,&quot;left&quot;:458.5,&quot;top&quot;:81.4,&quot;width&quot;:422.9}"/>
</p:tagLst>
</file>

<file path=ppt/tags/tag20.xml><?xml version="1.0" encoding="utf-8"?>
<p:tagLst xmlns:p="http://schemas.openxmlformats.org/presentationml/2006/main">
  <p:tag name="KSO_WM_DIAGRAM_VIRTUALLY_FRAME" val="{&quot;height&quot;:462.75,&quot;left&quot;:161.4,&quot;top&quot;:75.95,&quot;width&quot;:811.6}"/>
</p:tagLst>
</file>

<file path=ppt/tags/tag21.xml><?xml version="1.0" encoding="utf-8"?>
<p:tagLst xmlns:p="http://schemas.openxmlformats.org/presentationml/2006/main">
  <p:tag name="KSO_WM_DIAGRAM_VIRTUALLY_FRAME" val="{&quot;height&quot;:462.75,&quot;left&quot;:161.4,&quot;top&quot;:75.95,&quot;width&quot;:811.6}"/>
</p:tagLst>
</file>

<file path=ppt/tags/tag22.xml><?xml version="1.0" encoding="utf-8"?>
<p:tagLst xmlns:p="http://schemas.openxmlformats.org/presentationml/2006/main">
  <p:tag name="KSO_WM_DIAGRAM_VIRTUALLY_FRAME" val="{&quot;height&quot;:473.1,&quot;left&quot;:48.75,&quot;top&quot;:41.65,&quot;width&quot;:933.45}"/>
</p:tagLst>
</file>

<file path=ppt/tags/tag23.xml><?xml version="1.0" encoding="utf-8"?>
<p:tagLst xmlns:p="http://schemas.openxmlformats.org/presentationml/2006/main">
  <p:tag name="KSO_WM_DIAGRAM_VIRTUALLY_FRAME" val="{&quot;height&quot;:473.1,&quot;left&quot;:48.75,&quot;top&quot;:41.65,&quot;width&quot;:933.45}"/>
</p:tagLst>
</file>

<file path=ppt/tags/tag24.xml><?xml version="1.0" encoding="utf-8"?>
<p:tagLst xmlns:p="http://schemas.openxmlformats.org/presentationml/2006/main">
  <p:tag name="KSO_WM_DIAGRAM_VIRTUALLY_FRAME" val="{&quot;height&quot;:473.1,&quot;left&quot;:48.75,&quot;top&quot;:41.65,&quot;width&quot;:933.45}"/>
</p:tagLst>
</file>

<file path=ppt/tags/tag25.xml><?xml version="1.0" encoding="utf-8"?>
<p:tagLst xmlns:p="http://schemas.openxmlformats.org/presentationml/2006/main">
  <p:tag name="KSO_WM_DIAGRAM_VIRTUALLY_FRAME" val="{&quot;height&quot;:473.1,&quot;left&quot;:48.75,&quot;top&quot;:41.65,&quot;width&quot;:933.45}"/>
</p:tagLst>
</file>

<file path=ppt/tags/tag26.xml><?xml version="1.0" encoding="utf-8"?>
<p:tagLst xmlns:p="http://schemas.openxmlformats.org/presentationml/2006/main">
  <p:tag name="KSO_WM_DIAGRAM_VIRTUALLY_FRAME" val="{&quot;height&quot;:473.1,&quot;left&quot;:48.75,&quot;top&quot;:41.65,&quot;width&quot;:933.45}"/>
</p:tagLst>
</file>

<file path=ppt/tags/tag27.xml><?xml version="1.0" encoding="utf-8"?>
<p:tagLst xmlns:p="http://schemas.openxmlformats.org/presentationml/2006/main">
  <p:tag name="KSO_WM_DIAGRAM_VIRTUALLY_FRAME" val="{&quot;height&quot;:473.1,&quot;left&quot;:48.75,&quot;top&quot;:41.65,&quot;width&quot;:933.45}"/>
</p:tagLst>
</file>

<file path=ppt/tags/tag28.xml><?xml version="1.0" encoding="utf-8"?>
<p:tagLst xmlns:p="http://schemas.openxmlformats.org/presentationml/2006/main">
  <p:tag name="KSO_WM_DIAGRAM_VIRTUALLY_FRAME" val="{&quot;height&quot;:473.1,&quot;left&quot;:48.75,&quot;top&quot;:41.65,&quot;width&quot;:933.45}"/>
</p:tagLst>
</file>

<file path=ppt/tags/tag29.xml><?xml version="1.0" encoding="utf-8"?>
<p:tagLst xmlns:p="http://schemas.openxmlformats.org/presentationml/2006/main">
  <p:tag name="KSO_WM_DIAGRAM_VIRTUALLY_FRAME" val="{&quot;height&quot;:473.1,&quot;left&quot;:48.75,&quot;top&quot;:41.65,&quot;width&quot;:933.45}"/>
</p:tagLst>
</file>

<file path=ppt/tags/tag3.xml><?xml version="1.0" encoding="utf-8"?>
<p:tagLst xmlns:p="http://schemas.openxmlformats.org/presentationml/2006/main">
  <p:tag name="KSO_WM_DIAGRAM_VIRTUALLY_FRAME" val="{&quot;height&quot;:377.1,&quot;left&quot;:458.5,&quot;top&quot;:81.4,&quot;width&quot;:422.9}"/>
</p:tagLst>
</file>

<file path=ppt/tags/tag30.xml><?xml version="1.0" encoding="utf-8"?>
<p:tagLst xmlns:p="http://schemas.openxmlformats.org/presentationml/2006/main">
  <p:tag name="KSO_WM_DIAGRAM_VIRTUALLY_FRAME" val="{&quot;height&quot;:473.1,&quot;left&quot;:48.75,&quot;top&quot;:41.65,&quot;width&quot;:933.45}"/>
</p:tagLst>
</file>

<file path=ppt/tags/tag31.xml><?xml version="1.0" encoding="utf-8"?>
<p:tagLst xmlns:p="http://schemas.openxmlformats.org/presentationml/2006/main">
  <p:tag name="KSO_WM_DIAGRAM_VIRTUALLY_FRAME" val="{&quot;height&quot;:402.2,&quot;left&quot;:172.95,&quot;top&quot;:136.5,&quot;width&quot;:738.65}"/>
</p:tagLst>
</file>

<file path=ppt/tags/tag32.xml><?xml version="1.0" encoding="utf-8"?>
<p:tagLst xmlns:p="http://schemas.openxmlformats.org/presentationml/2006/main">
  <p:tag name="KSO_WM_DIAGRAM_VIRTUALLY_FRAME" val="{&quot;height&quot;:402.2,&quot;left&quot;:172.95,&quot;top&quot;:136.5,&quot;width&quot;:738.65}"/>
</p:tagLst>
</file>

<file path=ppt/tags/tag33.xml><?xml version="1.0" encoding="utf-8"?>
<p:tagLst xmlns:p="http://schemas.openxmlformats.org/presentationml/2006/main">
  <p:tag name="KSO_WM_DIAGRAM_VIRTUALLY_FRAME" val="{&quot;height&quot;:402.2,&quot;left&quot;:172.95,&quot;top&quot;:136.5,&quot;width&quot;:738.65}"/>
</p:tagLst>
</file>

<file path=ppt/tags/tag34.xml><?xml version="1.0" encoding="utf-8"?>
<p:tagLst xmlns:p="http://schemas.openxmlformats.org/presentationml/2006/main">
  <p:tag name="KSO_WM_DIAGRAM_VIRTUALLY_FRAME" val="{&quot;height&quot;:402.2,&quot;left&quot;:172.95,&quot;top&quot;:136.5,&quot;width&quot;:738.65}"/>
</p:tagLst>
</file>

<file path=ppt/tags/tag35.xml><?xml version="1.0" encoding="utf-8"?>
<p:tagLst xmlns:p="http://schemas.openxmlformats.org/presentationml/2006/main">
  <p:tag name="KSO_WM_DIAGRAM_VIRTUALLY_FRAME" val="{&quot;height&quot;:402.2,&quot;left&quot;:172.95,&quot;top&quot;:136.5,&quot;width&quot;:738.65}"/>
</p:tagLst>
</file>

<file path=ppt/tags/tag36.xml><?xml version="1.0" encoding="utf-8"?>
<p:tagLst xmlns:p="http://schemas.openxmlformats.org/presentationml/2006/main">
  <p:tag name="KSO_WM_DIAGRAM_VIRTUALLY_FRAME" val="{&quot;height&quot;:402.2,&quot;left&quot;:172.95,&quot;top&quot;:136.5,&quot;width&quot;:738.65}"/>
</p:tagLst>
</file>

<file path=ppt/tags/tag4.xml><?xml version="1.0" encoding="utf-8"?>
<p:tagLst xmlns:p="http://schemas.openxmlformats.org/presentationml/2006/main">
  <p:tag name="KSO_WM_DIAGRAM_VIRTUALLY_FRAME" val="{&quot;height&quot;:377.1,&quot;left&quot;:458.5,&quot;top&quot;:81.4,&quot;width&quot;:422.9}"/>
</p:tagLst>
</file>

<file path=ppt/tags/tag5.xml><?xml version="1.0" encoding="utf-8"?>
<p:tagLst xmlns:p="http://schemas.openxmlformats.org/presentationml/2006/main">
  <p:tag name="KSO_WM_DIAGRAM_VIRTUALLY_FRAME" val="{&quot;height&quot;:377.1,&quot;left&quot;:458.5,&quot;top&quot;:81.4,&quot;width&quot;:422.9}"/>
</p:tagLst>
</file>

<file path=ppt/tags/tag6.xml><?xml version="1.0" encoding="utf-8"?>
<p:tagLst xmlns:p="http://schemas.openxmlformats.org/presentationml/2006/main">
  <p:tag name="KSO_WM_DIAGRAM_VIRTUALLY_FRAME" val="{&quot;height&quot;:377.1,&quot;left&quot;:458.5,&quot;top&quot;:81.4,&quot;width&quot;:422.9}"/>
</p:tagLst>
</file>

<file path=ppt/tags/tag7.xml><?xml version="1.0" encoding="utf-8"?>
<p:tagLst xmlns:p="http://schemas.openxmlformats.org/presentationml/2006/main">
  <p:tag name="KSO_WM_DIAGRAM_VIRTUALLY_FRAME" val="{&quot;height&quot;:377.1,&quot;left&quot;:458.5,&quot;top&quot;:81.4,&quot;width&quot;:422.9}"/>
</p:tagLst>
</file>

<file path=ppt/tags/tag8.xml><?xml version="1.0" encoding="utf-8"?>
<p:tagLst xmlns:p="http://schemas.openxmlformats.org/presentationml/2006/main">
  <p:tag name="KSO_WM_DIAGRAM_VIRTUALLY_FRAME" val="{&quot;height&quot;:377.1,&quot;left&quot;:458.5,&quot;top&quot;:81.4,&quot;width&quot;:422.9}"/>
</p:tagLst>
</file>

<file path=ppt/tags/tag9.xml><?xml version="1.0" encoding="utf-8"?>
<p:tagLst xmlns:p="http://schemas.openxmlformats.org/presentationml/2006/main">
  <p:tag name="KSO_WM_DIAGRAM_VIRTUALLY_FRAME" val="{&quot;height&quot;:377.1,&quot;left&quot;:458.5,&quot;top&quot;:81.4,&quot;width&quot;:422.9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2792</Words>
  <Application>WPS 演示</Application>
  <PresentationFormat>On-screen Show (16:9)</PresentationFormat>
  <Paragraphs>269</Paragraphs>
  <Slides>23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41" baseType="lpstr">
      <vt:lpstr>Arial</vt:lpstr>
      <vt:lpstr>宋体</vt:lpstr>
      <vt:lpstr>Wingdings</vt:lpstr>
      <vt:lpstr>华文琥珀</vt:lpstr>
      <vt:lpstr>MiSans</vt:lpstr>
      <vt:lpstr>MiSans</vt:lpstr>
      <vt:lpstr>Calibri</vt:lpstr>
      <vt:lpstr>Calibri</vt:lpstr>
      <vt:lpstr>Calibri</vt:lpstr>
      <vt:lpstr>Arial Black</vt:lpstr>
      <vt:lpstr>幼圆</vt:lpstr>
      <vt:lpstr>MiSans ExtraLight</vt:lpstr>
      <vt:lpstr>微软雅黑</vt:lpstr>
      <vt:lpstr>Arial Unicode MS</vt:lpstr>
      <vt:lpstr>等线</vt:lpstr>
      <vt:lpstr>Arial Rounded MT Bold</vt:lpstr>
      <vt:lpstr>Custom Theme</vt:lpstr>
      <vt:lpstr>1_Custom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你的专属戏剧生活入口</dc:title>
  <dc:creator>Kimi</dc:creator>
  <dc:subject>你的专属戏剧生活入口</dc:subject>
  <cp:lastModifiedBy>语陌奈你哇</cp:lastModifiedBy>
  <cp:revision>9</cp:revision>
  <dcterms:created xsi:type="dcterms:W3CDTF">2025-10-18T09:38:00Z</dcterms:created>
  <dcterms:modified xsi:type="dcterms:W3CDTF">2026-01-05T03:40:14Z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{"Label":"你的专属戏剧生活入口","ContentProducer":"001191110108MACG2KBH8F10000","ProduceID":"d3plvg051tq0kd0i0mdg","ReservedCode1":"","ContentPropagator":"001191110108MACG2KBH8F20000","PropagateID":"d3plvg051tq0kd0i0mdg","ReservedCode2":""}</vt:lpwstr>
  </property>
  <property fmtid="{D5CDD505-2E9C-101B-9397-08002B2CF9AE}" pid="3" name="ICV">
    <vt:lpwstr>EF8C37C324EA45649B42B49DBEE97338_13</vt:lpwstr>
  </property>
  <property fmtid="{D5CDD505-2E9C-101B-9397-08002B2CF9AE}" pid="4" name="KSOProductBuildVer">
    <vt:lpwstr>2052-12.1.0.24034</vt:lpwstr>
  </property>
</Properties>
</file>